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57" r:id="rId3"/>
    <p:sldId id="258" r:id="rId4"/>
    <p:sldId id="289" r:id="rId5"/>
    <p:sldId id="260" r:id="rId6"/>
    <p:sldId id="261" r:id="rId7"/>
    <p:sldId id="263" r:id="rId8"/>
    <p:sldId id="262" r:id="rId9"/>
    <p:sldId id="264" r:id="rId10"/>
    <p:sldId id="267" r:id="rId11"/>
    <p:sldId id="266" r:id="rId12"/>
    <p:sldId id="270" r:id="rId13"/>
    <p:sldId id="271" r:id="rId14"/>
    <p:sldId id="272" r:id="rId15"/>
    <p:sldId id="269" r:id="rId16"/>
    <p:sldId id="274" r:id="rId17"/>
    <p:sldId id="275" r:id="rId18"/>
    <p:sldId id="277" r:id="rId19"/>
    <p:sldId id="278" r:id="rId20"/>
    <p:sldId id="279" r:id="rId21"/>
    <p:sldId id="288" r:id="rId22"/>
    <p:sldId id="290" r:id="rId23"/>
    <p:sldId id="281" r:id="rId24"/>
    <p:sldId id="280" r:id="rId25"/>
    <p:sldId id="273"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EE"/>
    <a:srgbClr val="313F60"/>
    <a:srgbClr val="737476"/>
    <a:srgbClr val="FAAB32"/>
    <a:srgbClr val="00A6E8"/>
    <a:srgbClr val="0C21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6" autoAdjust="0"/>
    <p:restoredTop sz="72054" autoAdjust="0"/>
  </p:normalViewPr>
  <p:slideViewPr>
    <p:cSldViewPr snapToGrid="0" snapToObjects="1">
      <p:cViewPr>
        <p:scale>
          <a:sx n="72" d="100"/>
          <a:sy n="72" d="100"/>
        </p:scale>
        <p:origin x="-630" y="21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2" d="100"/>
          <a:sy n="82" d="100"/>
        </p:scale>
        <p:origin x="-37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8FDD84-F6B7-744D-A28C-1B43ADF139B9}" type="datetimeFigureOut">
              <a:rPr lang="en-US" smtClean="0"/>
              <a:pPr/>
              <a:t>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084A7-69D3-DE4E-AA54-18D13FD5B543}" type="slidenum">
              <a:rPr lang="en-US" smtClean="0"/>
              <a:pPr/>
              <a:t>‹#›</a:t>
            </a:fld>
            <a:endParaRPr lang="en-US"/>
          </a:p>
        </p:txBody>
      </p:sp>
    </p:spTree>
    <p:extLst>
      <p:ext uri="{BB962C8B-B14F-4D97-AF65-F5344CB8AC3E}">
        <p14:creationId xmlns:p14="http://schemas.microsoft.com/office/powerpoint/2010/main" val="200798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ercuryconvention.org/Convention/tabid/3426/Default.asp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nrdc.org/resources/minamata-convention-mercury-contents-guidance-and-resource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rdc.org/sites/default/files/int_14120401b.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training module was produced by the Natural Resources Defense Council (NRDC), with the financial support of the United Nations Environmental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(UNEP).  The module describes the relevant obligations of Parties under the </a:t>
            </a:r>
            <a:r>
              <a:rPr lang="en-US" sz="1200" kern="1200" dirty="0" err="1" smtClean="0">
                <a:solidFill>
                  <a:schemeClr val="tx1"/>
                </a:solidFill>
                <a:effectLst/>
                <a:latin typeface="+mn-lt"/>
                <a:ea typeface="+mn-ea"/>
                <a:cs typeface="+mn-cs"/>
              </a:rPr>
              <a:t>Minamata</a:t>
            </a:r>
            <a:r>
              <a:rPr lang="en-US" sz="1200" kern="1200" dirty="0" smtClean="0">
                <a:solidFill>
                  <a:schemeClr val="tx1"/>
                </a:solidFill>
                <a:effectLst/>
                <a:latin typeface="+mn-lt"/>
                <a:ea typeface="+mn-ea"/>
                <a:cs typeface="+mn-cs"/>
              </a:rPr>
              <a:t> Convention on Mercury, and the legal authorities which may be needed to implement those Convention obligations.  It is intended to provide guidance to governments and others undertaking </a:t>
            </a:r>
            <a:r>
              <a:rPr lang="en-US" sz="1200" kern="1200" dirty="0" err="1" smtClean="0">
                <a:solidFill>
                  <a:schemeClr val="tx1"/>
                </a:solidFill>
                <a:effectLst/>
                <a:latin typeface="+mn-lt"/>
                <a:ea typeface="+mn-ea"/>
                <a:cs typeface="+mn-cs"/>
              </a:rPr>
              <a:t>Minamata</a:t>
            </a:r>
            <a:r>
              <a:rPr lang="en-US" sz="1200" kern="1200" dirty="0" smtClean="0">
                <a:solidFill>
                  <a:schemeClr val="tx1"/>
                </a:solidFill>
                <a:effectLst/>
                <a:latin typeface="+mn-lt"/>
                <a:ea typeface="+mn-ea"/>
                <a:cs typeface="+mn-cs"/>
              </a:rPr>
              <a:t> Convention on Mercury legal capacity assessments (as part of a </a:t>
            </a:r>
            <a:r>
              <a:rPr lang="en-US" sz="1200" kern="1200" dirty="0" err="1" smtClean="0">
                <a:solidFill>
                  <a:schemeClr val="tx1"/>
                </a:solidFill>
                <a:effectLst/>
                <a:latin typeface="+mn-lt"/>
                <a:ea typeface="+mn-ea"/>
                <a:cs typeface="+mn-cs"/>
              </a:rPr>
              <a:t>Minamata</a:t>
            </a:r>
            <a:r>
              <a:rPr lang="en-US" sz="1200" kern="1200" dirty="0" smtClean="0">
                <a:solidFill>
                  <a:schemeClr val="tx1"/>
                </a:solidFill>
                <a:effectLst/>
                <a:latin typeface="+mn-lt"/>
                <a:ea typeface="+mn-ea"/>
                <a:cs typeface="+mn-cs"/>
              </a:rPr>
              <a:t> Initial Assessment or otherwise).  Practical advice regarding Convention preparation and implementation activities is also provided.</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a:t>
            </a:fld>
            <a:endParaRPr lang="en-US"/>
          </a:p>
        </p:txBody>
      </p:sp>
    </p:spTree>
    <p:extLst>
      <p:ext uri="{BB962C8B-B14F-4D97-AF65-F5344CB8AC3E}">
        <p14:creationId xmlns:p14="http://schemas.microsoft.com/office/powerpoint/2010/main" val="176250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legal authorities necessary to implement Article 4 may be found in multiple sources, such as the Party’s environmental law, hazardous substances control law, and the law(s) governing the import, safety, licensing and distribution of medical products and cosmetics.  The authorities used to implement the Montreal Protocol or the Stockholm Convention should be reviewed for their applicability to mercury-added products.  The dental amalgam phase down measures may also involve insurance, medical device licensing, and waste management/water pollution laws, depending upon the phase down measures chosen by the government.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10</a:t>
            </a:fld>
            <a:endParaRPr lang="en-US"/>
          </a:p>
        </p:txBody>
      </p:sp>
    </p:spTree>
    <p:extLst>
      <p:ext uri="{BB962C8B-B14F-4D97-AF65-F5344CB8AC3E}">
        <p14:creationId xmlns:p14="http://schemas.microsoft.com/office/powerpoint/2010/main" val="194628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Article 5 of the Convention will reduce mercury demand in the manufacturing sector, using approaches similar to those used for products under Article 4. The Convention will phase out mercury uses in two manufacturing processes, restrict mercury use in three other processes, and discourage mercury use in new manufacturing processes.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Annex B of the Convention lists the processes covered by Article 5.  Part 1 of Annex B specifies the two manufacturing processes subject to the phase-out requirements: acetylene manufacturing and mercury-cell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manufacturing.  The acetylene production process must be phased out by 2018, which is coming soon, but compliance should not be a problem since there are no factories in the world using mercury to produce acetylene, according to experts involved in the negotiations.  Some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manufacturing plants produce chlorine and caustic soda from brine using mercury to conduct an electric current which separates the salt into chlorine and sodium.  Mercury use in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production must be phased out by 2025, unless an extension of time is obtained under Article 6.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11</a:t>
            </a:fld>
            <a:endParaRPr lang="en-US"/>
          </a:p>
        </p:txBody>
      </p:sp>
    </p:spTree>
    <p:extLst>
      <p:ext uri="{BB962C8B-B14F-4D97-AF65-F5344CB8AC3E}">
        <p14:creationId xmlns:p14="http://schemas.microsoft.com/office/powerpoint/2010/main" val="685318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Large quantities of mercury often used and stored at operating mercury cell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facilities are also governed by other parts of the Convention.  The other training modules, and the resources identified in slide two of this training module, provide detailed descriptions of these related obligations.  For an inventory of global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plants using mercury (available in the 6 UN languages), see http://web.unep.org/chemicalsandwaste/global-mercury-partnership/mercury-reduction-chlor-alkali-sector/reports-and-publications.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12</a:t>
            </a:fld>
            <a:endParaRPr lang="en-US"/>
          </a:p>
        </p:txBody>
      </p:sp>
    </p:spTree>
    <p:extLst>
      <p:ext uri="{BB962C8B-B14F-4D97-AF65-F5344CB8AC3E}">
        <p14:creationId xmlns:p14="http://schemas.microsoft.com/office/powerpoint/2010/main" val="88025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Part II of Annex B contains the restrictions on mercury used as a catalyst in three other manufacturing processes.  One of these processes is the manufacturing of sodium or potassium methylate or ethylate chemicals that are used in making some biodiesels.  Only two German factories are known to use mercury catalysts for this purpose, therefore this training module will not address the particular restrictions specified in Annex B for this process.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13</a:t>
            </a:fld>
            <a:endParaRPr lang="en-US"/>
          </a:p>
        </p:txBody>
      </p:sp>
    </p:spTree>
    <p:extLst>
      <p:ext uri="{BB962C8B-B14F-4D97-AF65-F5344CB8AC3E}">
        <p14:creationId xmlns:p14="http://schemas.microsoft.com/office/powerpoint/2010/main" val="44988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 few countries, mainly China, a mercury-based catalyst is used to make vinyl chloride monomer (VCM) from a coal-based feedstock.  The VCM is then used to make polyvinyl chloride (PVC), a polymer used to make plastic.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short-term, mercury use in VCM production must be reduced by half by 2020, based upon per unit production in 2010.  A Party must also “promote” measures to reduce reliance on primary mercury mining in VCM production, presumably reflecting this reduced mercury consumption and efficiencies which may be gained through improved catalyst recycling.  Once the COP determines mercury free catalysts for the coal-based process are available, Parties must phase out this mercury use within five years.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14</a:t>
            </a:fld>
            <a:endParaRPr lang="en-US"/>
          </a:p>
        </p:txBody>
      </p:sp>
    </p:spTree>
    <p:extLst>
      <p:ext uri="{BB962C8B-B14F-4D97-AF65-F5344CB8AC3E}">
        <p14:creationId xmlns:p14="http://schemas.microsoft.com/office/powerpoint/2010/main" val="2029479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Besides VCM, mercury catalysts are used in a small but unknown percentage of polyurethane manufacturing globally.   Under Annex B, the goal is to “phase out this use as soon as possible” within 10 years.  As written, this is a non-binding obligation, but it is a Convention objective that a Party should bear in mind as it develops authorities to regulate this manufacturing process.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15</a:t>
            </a:fld>
            <a:endParaRPr lang="en-US"/>
          </a:p>
        </p:txBody>
      </p:sp>
    </p:spTree>
    <p:extLst>
      <p:ext uri="{BB962C8B-B14F-4D97-AF65-F5344CB8AC3E}">
        <p14:creationId xmlns:p14="http://schemas.microsoft.com/office/powerpoint/2010/main" val="166424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Paragraph 5 of Article 5 contains obligations for Parties to address mercury air emissions, and releases to land and water, from facilities in all the Annex B source categories, including but not limited to fugitive emissions which may be significant at some of these facilities.  Parties must also “endeavor” to identify the regulated facilities, and obtain data on the number and types of facilities, and estimated amount of mercury consumed at these facilities annually.  Parties will be requested to report the information to the Secretariat.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phase outs and restrictions previously described apply to existing manufacturing plants.  Paragraph 6 of Article 5 essentially bans the construction of any new manufacturing plants of the type listed in Annex B.  As a technical matter, Annex B, Part II, excludes facilities used to produce polyurethane from this new construction ban, but then also aims to phase out this use within 10 years of entry into force of the Convention.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the exemption processes in Article 6 do not apply to the prohibition against new manufacturing facilities. That is, there are no extensions of time for this ban on new facilities.</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16</a:t>
            </a:fld>
            <a:endParaRPr lang="en-US"/>
          </a:p>
        </p:txBody>
      </p:sp>
    </p:spTree>
    <p:extLst>
      <p:ext uri="{BB962C8B-B14F-4D97-AF65-F5344CB8AC3E}">
        <p14:creationId xmlns:p14="http://schemas.microsoft.com/office/powerpoint/2010/main" val="2140881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Convention requires that each Party “discourage” mercury uses in manufacturing (other than the five listed in Annex B) that did not exist before the Convention entered into force.  As in Article 4 for products, the term “discourage” is undefined, but in this case, COP approval is required for the new manufacturing process.  Parties may choose to use authorities to restrict or prohibit new manufacturing processes using mercury, perhaps with exemptions available for extraordinary situations, to meet this Convention obligation.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17</a:t>
            </a:fld>
            <a:endParaRPr lang="en-US"/>
          </a:p>
        </p:txBody>
      </p:sp>
    </p:spTree>
    <p:extLst>
      <p:ext uri="{BB962C8B-B14F-4D97-AF65-F5344CB8AC3E}">
        <p14:creationId xmlns:p14="http://schemas.microsoft.com/office/powerpoint/2010/main" val="91795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Legal authorities to implement these Convention obligations may be found in a nation’s environmental law, hazardous substances control law, and air/water pollution control laws. Release reporting or pollution registry laws may provide the authority to require reporting on mercury use and releases.  The authorities used to implement the Montreal Protocol or the Stockholm Convention should be reviewed for their applicability to these industrial processes.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18</a:t>
            </a:fld>
            <a:endParaRPr lang="en-US"/>
          </a:p>
        </p:txBody>
      </p:sp>
    </p:spTree>
    <p:extLst>
      <p:ext uri="{BB962C8B-B14F-4D97-AF65-F5344CB8AC3E}">
        <p14:creationId xmlns:p14="http://schemas.microsoft.com/office/powerpoint/2010/main" val="615804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Article 6 provides a mechanism for Parties to receive more time to meet their obligations under Article 4 or Article 5, or both   Note the exemption is only a limited extension of time for compliance: it is not an exemption from complying at all.   And these time exemptions are available only to the product and manufacturing process provisions of the Convention.  There are no exemptions or extensions of time available for other Convention obligations, such as the supply and trade or emissions control requirements.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19</a:t>
            </a:fld>
            <a:endParaRPr lang="en-US"/>
          </a:p>
        </p:txBody>
      </p:sp>
    </p:spTree>
    <p:extLst>
      <p:ext uri="{BB962C8B-B14F-4D97-AF65-F5344CB8AC3E}">
        <p14:creationId xmlns:p14="http://schemas.microsoft.com/office/powerpoint/2010/main" val="11065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training module covers the Convention obligations to reduce mercury use in products and manufacturing processes. It also covers the mechanism available to Parties that want additional time to comply with these obligations.  These portions of the Convention are found in Articles 4-6, and Annexes A and B.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NRDC has produced two other training modules: (1) mercury supply and trade, and artisanal and small-scale gold mining (ASGM) (Articles 3 and 7 of the Convention); and (2) air emissions and releases to land and water (Articles 8 and 9 of the Convention).</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Users of this module should have a copy of the Convention text readily available for easy reference during this training module.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Convention text can be found at </a:t>
            </a:r>
            <a:r>
              <a:rPr lang="en-US" sz="1200" u="sng" kern="1200" dirty="0" smtClean="0">
                <a:solidFill>
                  <a:schemeClr val="tx1"/>
                </a:solidFill>
                <a:effectLst/>
                <a:latin typeface="+mn-lt"/>
                <a:ea typeface="+mn-ea"/>
                <a:cs typeface="+mn-cs"/>
                <a:hlinkClick r:id="rId3"/>
              </a:rPr>
              <a:t>http://www.mercuryconvention.org/Convention/tabid/3426/Default.aspx</a:t>
            </a:r>
            <a:r>
              <a:rPr lang="en-US" sz="1200" kern="1200" dirty="0" smtClean="0">
                <a:solidFill>
                  <a:schemeClr val="tx1"/>
                </a:solidFill>
                <a:effectLst/>
                <a:latin typeface="+mn-lt"/>
                <a:ea typeface="+mn-ea"/>
                <a:cs typeface="+mn-cs"/>
              </a:rPr>
              <a:t>.  A further description and explanation of the Convention text can be found in a Convention Manual co-authored by NRDC, available in English, French, and Spanish at </a:t>
            </a:r>
            <a:r>
              <a:rPr lang="en-US" sz="1200" u="sng" kern="1200" dirty="0" smtClean="0">
                <a:solidFill>
                  <a:schemeClr val="tx1"/>
                </a:solidFill>
                <a:effectLst/>
                <a:latin typeface="+mn-lt"/>
                <a:ea typeface="+mn-ea"/>
                <a:cs typeface="+mn-cs"/>
                <a:hlinkClick r:id="rId4"/>
              </a:rPr>
              <a:t>https://www.nrdc.org/resources/minamata-convention-mercury-contents-guidance-and-resources</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a:t>
            </a:fld>
            <a:endParaRPr lang="en-US"/>
          </a:p>
        </p:txBody>
      </p:sp>
    </p:spTree>
    <p:extLst>
      <p:ext uri="{BB962C8B-B14F-4D97-AF65-F5344CB8AC3E}">
        <p14:creationId xmlns:p14="http://schemas.microsoft.com/office/powerpoint/2010/main" val="211868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Article 6 contains two separate processes for an extension of time.  The first is a simplified registration process, which can provide an extension of time until 2025 for products, and 2030 for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facilities.  This exemption expires at the end of the initial period.  The second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extension requires COP approval, and could potentially provide an extension until 2030 for products, and 2035 for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facilities, upon request by a Party.  No extensions of time are available beyond these dates, regardless of when a country becomes a Party.  Given the second process is many years away, this training module will focus on the initial registration process.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20</a:t>
            </a:fld>
            <a:endParaRPr lang="en-US"/>
          </a:p>
        </p:txBody>
      </p:sp>
    </p:spTree>
    <p:extLst>
      <p:ext uri="{BB962C8B-B14F-4D97-AF65-F5344CB8AC3E}">
        <p14:creationId xmlns:p14="http://schemas.microsoft.com/office/powerpoint/2010/main" val="918430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a Party must register for the initial exemption will depend upon when it becomes a Party to the Convention.  For the first 50 governments ratifying the Convention and thereby triggering the Convention entering into force, they become Parties when the Convention enters into force, which is on the 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day after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government deposits its ratification documentation.  Therefore, the first 50 governments must register for an exemption prior to this 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day (which will be before COP 1).  For other governments, they become Parties 90 days after they submit their ratification documentation, so their registrations are required before this time.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21</a:t>
            </a:fld>
            <a:endParaRPr lang="en-US"/>
          </a:p>
        </p:txBody>
      </p:sp>
    </p:spTree>
    <p:extLst>
      <p:ext uri="{BB962C8B-B14F-4D97-AF65-F5344CB8AC3E}">
        <p14:creationId xmlns:p14="http://schemas.microsoft.com/office/powerpoint/2010/main" val="162300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a Party must register for the initial exemption will depend upon when it becomes a Party to the Convention.  For the first 50 governments ratifying the Convention and thereby triggering the Convention entering into force, they become Parties when the Convention enters into force, which is on the 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day after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government deposits its ratification documentation.  Therefore, the first 50 governments must register for an exemption prior to this 90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day (which will be before COP 1).  For other governments, they become Parties 90 days after they submit their ratification documentation, so their registrations are required before this time. </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22</a:t>
            </a:fld>
            <a:endParaRPr lang="en-US"/>
          </a:p>
        </p:txBody>
      </p:sp>
    </p:spTree>
    <p:extLst>
      <p:ext uri="{BB962C8B-B14F-4D97-AF65-F5344CB8AC3E}">
        <p14:creationId xmlns:p14="http://schemas.microsoft.com/office/powerpoint/2010/main" val="941743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Forms for notifying the Secretariat were agreed at INC 6.  The forms can be found at </a:t>
            </a:r>
            <a:r>
              <a:rPr lang="en-US" sz="1200" u="sng" kern="1200" dirty="0" smtClean="0">
                <a:solidFill>
                  <a:schemeClr val="tx1"/>
                </a:solidFill>
                <a:effectLst/>
                <a:latin typeface="+mn-lt"/>
                <a:ea typeface="+mn-ea"/>
                <a:cs typeface="+mn-cs"/>
                <a:hlinkClick r:id="rId3"/>
              </a:rPr>
              <a:t>https://www.nrdc.org/sites/default/files/int_14120401b.pdf</a:t>
            </a:r>
            <a:r>
              <a:rPr lang="en-US" sz="1200" kern="1200" dirty="0" smtClean="0">
                <a:solidFill>
                  <a:schemeClr val="tx1"/>
                </a:solidFill>
                <a:effectLst/>
                <a:latin typeface="+mn-lt"/>
                <a:ea typeface="+mn-ea"/>
                <a:cs typeface="+mn-cs"/>
              </a:rPr>
              <a:t>.  On the form, the Party will specify both the product or process category or subcategory in Annex A or B for which they are requesting an exemption.  The registration must be accompanied by a statement explaining the Party’s need for an exemption.  The format for the public registry can also be found at the same website link.</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23</a:t>
            </a:fld>
            <a:endParaRPr lang="en-US"/>
          </a:p>
        </p:txBody>
      </p:sp>
    </p:spTree>
    <p:extLst>
      <p:ext uri="{BB962C8B-B14F-4D97-AF65-F5344CB8AC3E}">
        <p14:creationId xmlns:p14="http://schemas.microsoft.com/office/powerpoint/2010/main" val="51557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duration of the initial exemption depends on two factors: (1) When a government becomes a Party, and (2) Whether the Party requests an exemption for less than five years.  For countries becoming Parties after 2020, the product-related registration exemption expires in 2025.   The same date applies to all Parties, regardless of when they became a Party.  Article 6 was drafted in this way, so that all the initial exemptions would be terminated by 2025 at the latest.  Parties can also request a duration shorter than five years, for one or more product categories covered by the registration.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same conceptual framework applies to manufacturing processes, with post-2025 Parties receiving a shorter initial registration extension of time for </a:t>
            </a:r>
            <a:r>
              <a:rPr lang="en-US" sz="1200" kern="1200" dirty="0" err="1" smtClean="0">
                <a:solidFill>
                  <a:schemeClr val="tx1"/>
                </a:solidFill>
                <a:effectLst/>
                <a:latin typeface="+mn-lt"/>
                <a:ea typeface="+mn-ea"/>
                <a:cs typeface="+mn-cs"/>
              </a:rPr>
              <a:t>chlor</a:t>
            </a:r>
            <a:r>
              <a:rPr lang="en-US" sz="1200" kern="1200" dirty="0" smtClean="0">
                <a:solidFill>
                  <a:schemeClr val="tx1"/>
                </a:solidFill>
                <a:effectLst/>
                <a:latin typeface="+mn-lt"/>
                <a:ea typeface="+mn-ea"/>
                <a:cs typeface="+mn-cs"/>
              </a:rPr>
              <a:t>-alkali plants.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24</a:t>
            </a:fld>
            <a:endParaRPr lang="en-US"/>
          </a:p>
        </p:txBody>
      </p:sp>
    </p:spTree>
    <p:extLst>
      <p:ext uri="{BB962C8B-B14F-4D97-AF65-F5344CB8AC3E}">
        <p14:creationId xmlns:p14="http://schemas.microsoft.com/office/powerpoint/2010/main" val="247216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Timely preparation is required to determine if an initial registration exemption should be submitted by a Party.  This preparation may include an inventory of mercury products and manufacturing processes in the country; an assessment of when mercury free products (and products meeting applicable content limits),  and mercury free manufacturing processes, can be available in the country; legal and policy authorities needed to implement the Convention obligations and otherwise promote mercury free alternatives; and coordination among ministries as to allocations of responsibility both for authority development and implementation (including enforcement).  Outreach to stakeholders and civil society as part of these activities may provide useful information and increase awareness of the Convention and its objectives.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25</a:t>
            </a:fld>
            <a:endParaRPr lang="en-US"/>
          </a:p>
        </p:txBody>
      </p:sp>
    </p:spTree>
    <p:extLst>
      <p:ext uri="{BB962C8B-B14F-4D97-AF65-F5344CB8AC3E}">
        <p14:creationId xmlns:p14="http://schemas.microsoft.com/office/powerpoint/2010/main" val="1409525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web.unep.org</a:t>
            </a:r>
            <a:r>
              <a:rPr lang="en-US" dirty="0" smtClean="0"/>
              <a:t>/</a:t>
            </a:r>
            <a:r>
              <a:rPr lang="en-US" dirty="0" err="1" smtClean="0"/>
              <a:t>chemicalsandwaste</a:t>
            </a:r>
            <a:r>
              <a:rPr lang="en-US" dirty="0" smtClean="0"/>
              <a:t>/global-mercury-partnership/mercury-reduction-products</a:t>
            </a:r>
          </a:p>
          <a:p>
            <a:endParaRPr lang="en-US" dirty="0" smtClean="0"/>
          </a:p>
          <a:p>
            <a:r>
              <a:rPr lang="en-US" dirty="0" smtClean="0"/>
              <a:t>http://</a:t>
            </a:r>
            <a:r>
              <a:rPr lang="en-US" dirty="0" err="1" smtClean="0"/>
              <a:t>www.newmoa.org</a:t>
            </a:r>
            <a:r>
              <a:rPr lang="en-US" dirty="0" smtClean="0"/>
              <a:t>/prevention/mercury/</a:t>
            </a:r>
            <a:r>
              <a:rPr lang="en-US" dirty="0" err="1" smtClean="0"/>
              <a:t>imerc</a:t>
            </a:r>
            <a:r>
              <a:rPr lang="en-US" dirty="0" smtClean="0"/>
              <a:t>/factsheets/</a:t>
            </a:r>
          </a:p>
          <a:p>
            <a:endParaRPr lang="en-US" dirty="0" smtClean="0"/>
          </a:p>
          <a:p>
            <a:r>
              <a:rPr lang="en-US" dirty="0" smtClean="0"/>
              <a:t>http://</a:t>
            </a:r>
            <a:r>
              <a:rPr lang="en-US" dirty="0" err="1" smtClean="0"/>
              <a:t>web.unep.org</a:t>
            </a:r>
            <a:r>
              <a:rPr lang="en-US" dirty="0" smtClean="0"/>
              <a:t>/</a:t>
            </a:r>
            <a:r>
              <a:rPr lang="en-US" dirty="0" err="1" smtClean="0"/>
              <a:t>chemicalsandwaste</a:t>
            </a:r>
            <a:r>
              <a:rPr lang="en-US" dirty="0" smtClean="0"/>
              <a:t>/global-mercury-partnership/mercury-reduction-</a:t>
            </a:r>
            <a:r>
              <a:rPr lang="en-US" dirty="0" err="1" smtClean="0"/>
              <a:t>chlor</a:t>
            </a:r>
            <a:r>
              <a:rPr lang="en-US" dirty="0" smtClean="0"/>
              <a:t>-alkali-sector</a:t>
            </a:r>
          </a:p>
          <a:p>
            <a:endParaRPr lang="en-US" dirty="0" smtClean="0"/>
          </a:p>
          <a:p>
            <a:r>
              <a:rPr lang="en-US" dirty="0" smtClean="0"/>
              <a:t>https://</a:t>
            </a:r>
            <a:r>
              <a:rPr lang="en-US" dirty="0" err="1" smtClean="0"/>
              <a:t>www.nrdc.org</a:t>
            </a:r>
            <a:r>
              <a:rPr lang="en-US" dirty="0" smtClean="0"/>
              <a:t>/resources/</a:t>
            </a:r>
            <a:r>
              <a:rPr lang="en-US" dirty="0" err="1" smtClean="0"/>
              <a:t>minamata</a:t>
            </a:r>
            <a:r>
              <a:rPr lang="en-US" dirty="0" smtClean="0"/>
              <a:t>-convention-mercury-contents-guidance-and-resources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26</a:t>
            </a:fld>
            <a:endParaRPr lang="en-US"/>
          </a:p>
        </p:txBody>
      </p:sp>
    </p:spTree>
    <p:extLst>
      <p:ext uri="{BB962C8B-B14F-4D97-AF65-F5344CB8AC3E}">
        <p14:creationId xmlns:p14="http://schemas.microsoft.com/office/powerpoint/2010/main" val="201802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Under Article 4, the Convention will reduce mercury demand in products through a combination of measures which phase out mercury uses in many key products, phase down mercury use in dental amalgam, and discourage the manufacture of new products using mercury. Annex A, Part 1 of the Convention lists the mercury products subject to the Convention phase out obligations. These include many batteries, switches and relays, fluorescent lamps, cosmetics, pesticides, thermometers, blood pressure cuffs, and other measuring devices where mercury or a mercury compound is intentionally added to the product.  The phase-out applies to the manufacture, import, and export of the selected products but it does not apply to  their use.  This means mercury-added products already in commerce can still be used within a country after the Convention phase-out date.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Convention does provide an alternative compliance pathway under Article 4.2, but Parties that want to use this option will  must demonstrate that they have already reduced to de </a:t>
            </a:r>
            <a:r>
              <a:rPr lang="en-US" sz="1200" kern="1200" dirty="0" err="1" smtClean="0">
                <a:solidFill>
                  <a:schemeClr val="tx1"/>
                </a:solidFill>
                <a:effectLst/>
                <a:latin typeface="+mn-lt"/>
                <a:ea typeface="+mn-ea"/>
                <a:cs typeface="+mn-cs"/>
              </a:rPr>
              <a:t>minimis</a:t>
            </a:r>
            <a:r>
              <a:rPr lang="en-US" sz="1200" kern="1200" dirty="0" smtClean="0">
                <a:solidFill>
                  <a:schemeClr val="tx1"/>
                </a:solidFill>
                <a:effectLst/>
                <a:latin typeface="+mn-lt"/>
                <a:ea typeface="+mn-ea"/>
                <a:cs typeface="+mn-cs"/>
              </a:rPr>
              <a:t> (very small) levels the manufacture, import and export of a large majority of the products listed in Part I of Annex A.</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B084A7-69D3-DE4E-AA54-18D13FD5B543}" type="slidenum">
              <a:rPr lang="en-US" smtClean="0"/>
              <a:pPr/>
              <a:t>3</a:t>
            </a:fld>
            <a:endParaRPr lang="en-US"/>
          </a:p>
        </p:txBody>
      </p:sp>
    </p:spTree>
    <p:extLst>
      <p:ext uri="{BB962C8B-B14F-4D97-AF65-F5344CB8AC3E}">
        <p14:creationId xmlns:p14="http://schemas.microsoft.com/office/powerpoint/2010/main" val="128489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list of products in Annex A Part 1 is mostly straightforward, but some of the product listings deserve more explanation.  For example, the Annex A, Part 1 list includes all batteries except the button cells typically used in hearing aids (zinc air) and watches (silver oxide).  Mercury is sometimes used in these kinds of batteries for corrosion control, so the Convention allows for some mercury content, but the amount must be less than 2%.  Most manufacturers already meet the 2% limit, or produce mercury free alternatives, so there should be few difficulties meeting this requirement.  </a:t>
            </a:r>
          </a:p>
          <a:p>
            <a:endParaRPr lang="en-US" dirty="0" smtClean="0"/>
          </a:p>
          <a:p>
            <a:r>
              <a:rPr lang="en-US" dirty="0" smtClean="0"/>
              <a:t>Most lamp categories listed in Annex A have mercury content limits, so the phase out applies only to lamps exceeding the limits.  One exception is high pressure mercury </a:t>
            </a:r>
            <a:r>
              <a:rPr lang="en-US" dirty="0" err="1" smtClean="0"/>
              <a:t>vapour</a:t>
            </a:r>
            <a:r>
              <a:rPr lang="en-US" dirty="0" smtClean="0"/>
              <a:t> lamps, which must be phased out entirely.  </a:t>
            </a:r>
          </a:p>
          <a:p>
            <a:endParaRPr lang="en-US" dirty="0" smtClean="0"/>
          </a:p>
          <a:p>
            <a:r>
              <a:rPr lang="en-US" dirty="0" smtClean="0"/>
              <a:t>Annex A also phases out the use of mercury in pesticides, biocides and topical antiseptics.   The mention of biocides covers one important use of mercury in paint.  Large quantities of mercury were historically used in paint to prevent growth of bacteria during storage, and growth of algae/fungi after application of the paint.  </a:t>
            </a:r>
          </a:p>
          <a:p>
            <a:endParaRPr lang="en-US" dirty="0" smtClean="0"/>
          </a:p>
          <a:p>
            <a:r>
              <a:rPr lang="en-US" dirty="0" smtClean="0"/>
              <a:t>Cosmetics such as skin lightening creams are covered as well, if mercury content is above 1 ppm.  This concentration is intended to capture those cosmetics where mercury is intentionally added.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4</a:t>
            </a:fld>
            <a:endParaRPr lang="en-US"/>
          </a:p>
        </p:txBody>
      </p:sp>
    </p:spTree>
    <p:extLst>
      <p:ext uri="{BB962C8B-B14F-4D97-AF65-F5344CB8AC3E}">
        <p14:creationId xmlns:p14="http://schemas.microsoft.com/office/powerpoint/2010/main" val="88025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the products listed in Annex A are subject to the same effective phase out date – 2020.  Note the effective date is written as a calendar date. The date does not change depending on when governments become Parties to the Convention.   As mentioned earlier, Article 6 contains a mechanism by which Parties can obtain an extension of time for the effective date. These extensions of time will be both country-specific and product-specific.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5</a:t>
            </a:fld>
            <a:endParaRPr lang="en-US"/>
          </a:p>
        </p:txBody>
      </p:sp>
    </p:spTree>
    <p:extLst>
      <p:ext uri="{BB962C8B-B14F-4D97-AF65-F5344CB8AC3E}">
        <p14:creationId xmlns:p14="http://schemas.microsoft.com/office/powerpoint/2010/main" val="41910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Annex A begins with a list of products used in special circumstances that may be excluded from the phase-out requirements.  Products may fall outside the phase-out mandate if any of the exclusions in this list apply.  The list of exclusions includes “essential” military and civil protection (e.g., police) applications, but the term “essential” is undefined, so governments have some discretion to interpret its meaning.  Most products used by both the military and ordinary consumers may not be essential, given the availability of non-mercury alternatives (or in the case of lamps lower mercury alternatives) that perform the identical function.  However, there may be unique types of products in these categories, such as special switches used on submarines or satellites, where the mercury is needed because of the high stress application in which it functions.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Other exclusions potentially apply for research or replacement purposes.  Measuring devices, such as blood pressure cuffs, may be an example where a small number of units may still be needed for use in research or calibration activities.  Regarding replacements, there may be instances where non-mercury switches, relays or measuring devices, or lower mercury lamps of certain types, are unavailable as replacement components in larger equipment or machinery.  The classic example is a mercury switch made for a complex and expensive piece of manufacturing equipment, and the only switch made for this equipment is a mercury switch.  This exclusion would allow manufacture or trade of a new replacement mercury switch so that the expensive equipment can continue to be used.  Governments may consider how they will determine the availability of non-mercury replacements if and when these situations are encountered.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There is an exclusion potentially available for traditional or religious practices, but the products currently listed in Annex A are not often used in this way.  Lastly, the Convention exempts vaccines from regulation to maintain the availability of vaccines using mercury as a preservative, particularly where refrigeration is unavailable in the developing world. </a:t>
            </a:r>
          </a:p>
          <a:p>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6</a:t>
            </a:fld>
            <a:endParaRPr lang="en-US"/>
          </a:p>
        </p:txBody>
      </p:sp>
    </p:spTree>
    <p:extLst>
      <p:ext uri="{BB962C8B-B14F-4D97-AF65-F5344CB8AC3E}">
        <p14:creationId xmlns:p14="http://schemas.microsoft.com/office/powerpoint/2010/main" val="16031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Switches and relays are often components of larger products.  Under Paragraph 5 of Article 4, a Party must take measures to prevent mercury-added switches and relays from being incorporated into larger products.   It is the responsibility of Parties who are manufacturing larger products to verify that any components used are allowed under Annex A, either through their import controls or controls on the manufacturer.   Similar issues may arise with respect to batteries and lamps identified for phase-out in Annex A.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7</a:t>
            </a:fld>
            <a:endParaRPr lang="en-US"/>
          </a:p>
        </p:txBody>
      </p:sp>
    </p:spTree>
    <p:extLst>
      <p:ext uri="{BB962C8B-B14F-4D97-AF65-F5344CB8AC3E}">
        <p14:creationId xmlns:p14="http://schemas.microsoft.com/office/powerpoint/2010/main" val="1163178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Annex A, Part II focuses on the obligation to phase down (rather than phase out) the use of mercury in dental amalgam.  The Annex lists nine potential options that Parties can take to implement this phase down.  The legal authorities which may be required to implement these options vary widely depending upon the option.  For example, several options involve dental insurance, one option restricts the use of mercury to its encapsulated form, and another option targets best environmental practices in dental offices (typically requiring amalgam separators to minimize mercury discharges into wastewaters).  Accordingly, governments should consider the phase down options they wish to pursue, and then the authorities needed to implement the options chosen.  In some cases, such as the promotion of research and development, or education and training of mercury-free dentistry, new legal authorities may not be needed.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8</a:t>
            </a:fld>
            <a:endParaRPr lang="en-US"/>
          </a:p>
        </p:txBody>
      </p:sp>
    </p:spTree>
    <p:extLst>
      <p:ext uri="{BB962C8B-B14F-4D97-AF65-F5344CB8AC3E}">
        <p14:creationId xmlns:p14="http://schemas.microsoft.com/office/powerpoint/2010/main" val="1004587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Convention requires that each Party “discourage” mercury use in product types not previously known to that Party when the Convention entered into force for it.  This may require an understanding of existing uses of mercury in products within the country, and a way to address any new uses which may arise.  Legal authorities may be needed to collect information on existing uses, and to address new uses. Parties may choose to use authorities to restrict or prohibit new manufacturing processes using mercury, perhaps with exemptions available for extraordinary situations, to meet this Convention obligation.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0FB084A7-69D3-DE4E-AA54-18D13FD5B543}" type="slidenum">
              <a:rPr lang="en-US" smtClean="0"/>
              <a:pPr/>
              <a:t>9</a:t>
            </a:fld>
            <a:endParaRPr lang="en-US"/>
          </a:p>
        </p:txBody>
      </p:sp>
    </p:spTree>
    <p:extLst>
      <p:ext uri="{BB962C8B-B14F-4D97-AF65-F5344CB8AC3E}">
        <p14:creationId xmlns:p14="http://schemas.microsoft.com/office/powerpoint/2010/main" val="584805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3276" b="23276"/>
          <a:stretch/>
        </p:blipFill>
        <p:spPr>
          <a:xfrm>
            <a:off x="0" y="-1828800"/>
            <a:ext cx="12192000" cy="7861300"/>
          </a:xfrm>
          <a:prstGeom prst="rect">
            <a:avLst/>
          </a:prstGeom>
        </p:spPr>
      </p:pic>
      <p:sp>
        <p:nvSpPr>
          <p:cNvPr id="3" name="Rectangle 2"/>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userDrawn="1"/>
        </p:nvSpPr>
        <p:spPr>
          <a:xfrm>
            <a:off x="6215269" y="6159466"/>
            <a:ext cx="5711687" cy="492443"/>
          </a:xfrm>
          <a:prstGeom prst="rect">
            <a:avLst/>
          </a:prstGeom>
          <a:noFill/>
        </p:spPr>
        <p:txBody>
          <a:bodyPr wrap="square" rtlCol="0">
            <a:spAutoFit/>
          </a:bodyPr>
          <a:lstStyle/>
          <a:p>
            <a:pPr algn="r"/>
            <a:r>
              <a:rPr lang="en-US" sz="1300" kern="1200" dirty="0" smtClean="0">
                <a:solidFill>
                  <a:schemeClr val="tx1">
                    <a:lumMod val="65000"/>
                    <a:lumOff val="35000"/>
                  </a:schemeClr>
                </a:solidFill>
                <a:effectLst/>
                <a:latin typeface="+mn-lt"/>
                <a:ea typeface="+mn-ea"/>
                <a:cs typeface="+mn-cs"/>
              </a:rPr>
              <a:t>Produced by the Natural Resources Defense Council (NRDC), with the</a:t>
            </a:r>
            <a:br>
              <a:rPr lang="en-US" sz="1300" kern="1200" dirty="0" smtClean="0">
                <a:solidFill>
                  <a:schemeClr val="tx1">
                    <a:lumMod val="65000"/>
                    <a:lumOff val="35000"/>
                  </a:schemeClr>
                </a:solidFill>
                <a:effectLst/>
                <a:latin typeface="+mn-lt"/>
                <a:ea typeface="+mn-ea"/>
                <a:cs typeface="+mn-cs"/>
              </a:rPr>
            </a:br>
            <a:r>
              <a:rPr lang="en-US" sz="1300" kern="1200" dirty="0" smtClean="0">
                <a:solidFill>
                  <a:schemeClr val="tx1">
                    <a:lumMod val="65000"/>
                    <a:lumOff val="35000"/>
                  </a:schemeClr>
                </a:solidFill>
                <a:effectLst/>
                <a:latin typeface="+mn-lt"/>
                <a:ea typeface="+mn-ea"/>
                <a:cs typeface="+mn-cs"/>
              </a:rPr>
              <a:t>financial support of the United Nations Environmental </a:t>
            </a:r>
            <a:r>
              <a:rPr lang="en-US" sz="1300" kern="1200" dirty="0" err="1" smtClean="0">
                <a:solidFill>
                  <a:schemeClr val="tx1">
                    <a:lumMod val="65000"/>
                    <a:lumOff val="35000"/>
                  </a:schemeClr>
                </a:solidFill>
                <a:effectLst/>
                <a:latin typeface="+mn-lt"/>
                <a:ea typeface="+mn-ea"/>
                <a:cs typeface="+mn-cs"/>
              </a:rPr>
              <a:t>Programme</a:t>
            </a:r>
            <a:r>
              <a:rPr lang="en-US" sz="1300" kern="1200" dirty="0" smtClean="0">
                <a:solidFill>
                  <a:schemeClr val="tx1">
                    <a:lumMod val="65000"/>
                    <a:lumOff val="35000"/>
                  </a:schemeClr>
                </a:solidFill>
                <a:effectLst/>
                <a:latin typeface="+mn-lt"/>
                <a:ea typeface="+mn-ea"/>
                <a:cs typeface="+mn-cs"/>
              </a:rPr>
              <a:t> (UNEP)</a:t>
            </a:r>
            <a:endParaRPr lang="en-US" sz="1300" dirty="0">
              <a:solidFill>
                <a:schemeClr val="tx1">
                  <a:lumMod val="65000"/>
                  <a:lumOff val="35000"/>
                </a:schemeClr>
              </a:solidFill>
            </a:endParaRPr>
          </a:p>
        </p:txBody>
      </p:sp>
    </p:spTree>
    <p:extLst>
      <p:ext uri="{BB962C8B-B14F-4D97-AF65-F5344CB8AC3E}">
        <p14:creationId xmlns:p14="http://schemas.microsoft.com/office/powerpoint/2010/main" val="1025852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28348C-4D12-C94D-A208-854C01077783}" type="datetime1">
              <a:rPr lang="en-US" smtClean="0"/>
              <a:pPr/>
              <a:t>2/2/2017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15056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281C3-9D32-BD43-8C14-8406D5AEA56D}" type="datetime1">
              <a:rPr lang="en-US" smtClean="0"/>
              <a:pPr/>
              <a:t>2/2/2017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011161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
        <p:nvSpPr>
          <p:cNvPr id="7" name="Rectangle 6"/>
          <p:cNvSpPr/>
          <p:nvPr userDrawn="1"/>
        </p:nvSpPr>
        <p:spPr>
          <a:xfrm>
            <a:off x="0" y="0"/>
            <a:ext cx="12192000" cy="16510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66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15B6AF-3E89-474A-AB24-F047486C293B}" type="datetime1">
              <a:rPr lang="en-US" smtClean="0"/>
              <a:pPr/>
              <a:t>2/2/2017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4A541B3-CD79-0240-8A71-500DA69470F5}" type="slidenum">
              <a:rPr lang="en-US" smtClean="0"/>
              <a:pPr/>
              <a:t>‹#›</a:t>
            </a:fld>
            <a:endParaRPr lang="en-US"/>
          </a:p>
        </p:txBody>
      </p:sp>
      <p:sp>
        <p:nvSpPr>
          <p:cNvPr id="7" name="Rectangle 6"/>
          <p:cNvSpPr/>
          <p:nvPr userDrawn="1"/>
        </p:nvSpPr>
        <p:spPr>
          <a:xfrm>
            <a:off x="0" y="0"/>
            <a:ext cx="12192000" cy="1709738"/>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6775450"/>
            <a:ext cx="12192000" cy="82550"/>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257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EED60E-5217-A54B-BBB1-4F1247DF3C9F}" type="datetime1">
              <a:rPr lang="en-US" smtClean="0"/>
              <a:pPr/>
              <a:t>2/2/2017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75644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13B7BF-725A-E547-BFB0-8BBF734AF561}" type="datetime1">
              <a:rPr lang="en-US" smtClean="0"/>
              <a:pPr/>
              <a:t>2/2/2017</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28539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B4E50F-84E0-EF42-B481-B3935EF05C36}" type="datetime1">
              <a:rPr lang="en-US" smtClean="0"/>
              <a:pPr/>
              <a:t>2/2/2017</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2030834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3D818-D4F2-F947-A16E-BA4ECA7BC301}" type="datetime1">
              <a:rPr lang="en-US" smtClean="0"/>
              <a:pPr/>
              <a:t>2/2/2017</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2844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966A6F-2D2E-4343-B264-95DB184F8790}" type="datetime1">
              <a:rPr lang="en-US" smtClean="0"/>
              <a:pPr/>
              <a:t>2/2/2017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471426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592350-F44F-D14B-99E5-20E67E6DA020}" type="datetime1">
              <a:rPr lang="en-US" smtClean="0"/>
              <a:pPr/>
              <a:t>2/2/2017</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A4A541B3-CD79-0240-8A71-500DA69470F5}" type="slidenum">
              <a:rPr lang="en-US" smtClean="0"/>
              <a:pPr/>
              <a:t>‹#›</a:t>
            </a:fld>
            <a:endParaRPr lang="en-US"/>
          </a:p>
        </p:txBody>
      </p:sp>
    </p:spTree>
    <p:extLst>
      <p:ext uri="{BB962C8B-B14F-4D97-AF65-F5344CB8AC3E}">
        <p14:creationId xmlns:p14="http://schemas.microsoft.com/office/powerpoint/2010/main" val="1198902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097888" y="6262566"/>
            <a:ext cx="9721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E13EA-3496-B840-B02A-6E51BD176080}" type="datetime1">
              <a:rPr lang="en-US" smtClean="0"/>
              <a:pPr/>
              <a:t>2/2/2017</a:t>
            </a:fld>
            <a:endParaRPr lang="en-US" dirty="0"/>
          </a:p>
        </p:txBody>
      </p:sp>
      <p:sp>
        <p:nvSpPr>
          <p:cNvPr id="6" name="Slide Number Placeholder 5"/>
          <p:cNvSpPr>
            <a:spLocks noGrp="1"/>
          </p:cNvSpPr>
          <p:nvPr>
            <p:ph type="sldNum" sz="quarter" idx="4"/>
          </p:nvPr>
        </p:nvSpPr>
        <p:spPr>
          <a:xfrm>
            <a:off x="11070040" y="6262566"/>
            <a:ext cx="6120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A541B3-CD79-0240-8A71-500DA69470F5}" type="slidenum">
              <a:rPr lang="en-US" smtClean="0"/>
              <a:pPr/>
              <a:t>‹#›</a:t>
            </a:fld>
            <a:endParaRPr lang="en-US" dirty="0"/>
          </a:p>
        </p:txBody>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7606" y="6211727"/>
            <a:ext cx="1927298" cy="415964"/>
          </a:xfrm>
          <a:prstGeom prst="rect">
            <a:avLst/>
          </a:prstGeom>
        </p:spPr>
      </p:pic>
    </p:spTree>
    <p:extLst>
      <p:ext uri="{BB962C8B-B14F-4D97-AF65-F5344CB8AC3E}">
        <p14:creationId xmlns:p14="http://schemas.microsoft.com/office/powerpoint/2010/main" val="798004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emf"/><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www.nrdc.org/resources/minamata-convention-mercury-contents-guidance-and-resour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eb.unep.org/chemicalsandwaste/global-mercury-partnership/mercury-reduction-chlor-alkali-sector" TargetMode="External"/><Relationship Id="rId5" Type="http://schemas.openxmlformats.org/officeDocument/2006/relationships/hyperlink" Target="http://www.newmoa.org/prevention/mercury/imerc/factsheets/" TargetMode="External"/><Relationship Id="rId4" Type="http://schemas.openxmlformats.org/officeDocument/2006/relationships/hyperlink" Target="http://web.unep.org/chemicalsandwaste/global-mercury-partnership/mercury-reduction-produc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30936" y="493783"/>
            <a:ext cx="9554307" cy="1015663"/>
          </a:xfrm>
          <a:prstGeom prst="rect">
            <a:avLst/>
          </a:prstGeom>
          <a:noFill/>
        </p:spPr>
        <p:txBody>
          <a:bodyPr wrap="square" rtlCol="0">
            <a:spAutoFit/>
          </a:bodyPr>
          <a:lstStyle/>
          <a:p>
            <a:pPr>
              <a:lnSpc>
                <a:spcPct val="150000"/>
              </a:lnSpc>
            </a:pPr>
            <a:r>
              <a:rPr lang="en-US" sz="2300" dirty="0" smtClean="0">
                <a:solidFill>
                  <a:schemeClr val="bg1"/>
                </a:solidFill>
                <a:latin typeface="+mj-lt"/>
              </a:rPr>
              <a:t>MINAMATA CONVENTION ON MERCURY:</a:t>
            </a:r>
            <a:br>
              <a:rPr lang="en-US" sz="2300" dirty="0" smtClean="0">
                <a:solidFill>
                  <a:schemeClr val="bg1"/>
                </a:solidFill>
                <a:latin typeface="+mj-lt"/>
              </a:rPr>
            </a:br>
            <a:r>
              <a:rPr lang="en-US" dirty="0" smtClean="0">
                <a:solidFill>
                  <a:schemeClr val="bg1"/>
                </a:solidFill>
              </a:rPr>
              <a:t>PRODUCTS, PROCESSES, AND EXEMPTIONS</a:t>
            </a:r>
          </a:p>
        </p:txBody>
      </p:sp>
      <p:sp>
        <p:nvSpPr>
          <p:cNvPr id="9" name="Rectangle 8"/>
          <p:cNvSpPr/>
          <p:nvPr/>
        </p:nvSpPr>
        <p:spPr>
          <a:xfrm>
            <a:off x="0" y="3216736"/>
            <a:ext cx="4828854" cy="14692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7457" y="3427637"/>
            <a:ext cx="4280909" cy="1077218"/>
          </a:xfrm>
          <a:prstGeom prst="rect">
            <a:avLst/>
          </a:prstGeom>
          <a:noFill/>
        </p:spPr>
        <p:txBody>
          <a:bodyPr wrap="square" rtlCol="0">
            <a:spAutoFit/>
          </a:bodyPr>
          <a:lstStyle/>
          <a:p>
            <a:r>
              <a:rPr lang="en-US" sz="1600" dirty="0" smtClean="0">
                <a:solidFill>
                  <a:schemeClr val="bg1"/>
                </a:solidFill>
              </a:rPr>
              <a:t>Legal Assessment Training Module</a:t>
            </a:r>
            <a:br>
              <a:rPr lang="en-US" sz="1600" dirty="0" smtClean="0">
                <a:solidFill>
                  <a:schemeClr val="bg1"/>
                </a:solidFill>
              </a:rPr>
            </a:br>
            <a:endParaRPr lang="en-US" sz="1600" dirty="0" smtClean="0">
              <a:solidFill>
                <a:schemeClr val="bg1"/>
              </a:solidFill>
            </a:endParaRPr>
          </a:p>
          <a:p>
            <a:r>
              <a:rPr lang="en-US" sz="1600" dirty="0" smtClean="0">
                <a:solidFill>
                  <a:schemeClr val="bg1"/>
                </a:solidFill>
              </a:rPr>
              <a:t>Natural Resources Defense Council</a:t>
            </a:r>
          </a:p>
          <a:p>
            <a:r>
              <a:rPr lang="en-US" sz="1600" smtClean="0">
                <a:solidFill>
                  <a:schemeClr val="bg1"/>
                </a:solidFill>
              </a:rPr>
              <a:t>February 2017</a:t>
            </a:r>
            <a:endParaRPr lang="en-US" sz="1600" dirty="0" smtClean="0">
              <a:solidFill>
                <a:schemeClr val="bg1"/>
              </a:solidFill>
            </a:endParaRPr>
          </a:p>
        </p:txBody>
      </p:sp>
    </p:spTree>
    <p:extLst>
      <p:ext uri="{BB962C8B-B14F-4D97-AF65-F5344CB8AC3E}">
        <p14:creationId xmlns:p14="http://schemas.microsoft.com/office/powerpoint/2010/main" val="1506215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10</a:t>
            </a:fld>
            <a:endParaRPr lang="en-US"/>
          </a:p>
        </p:txBody>
      </p:sp>
      <p:sp>
        <p:nvSpPr>
          <p:cNvPr id="6" name="TextBox 5"/>
          <p:cNvSpPr txBox="1"/>
          <p:nvPr/>
        </p:nvSpPr>
        <p:spPr>
          <a:xfrm>
            <a:off x="2142562" y="2255846"/>
            <a:ext cx="9873671" cy="2793072"/>
          </a:xfrm>
          <a:prstGeom prst="rect">
            <a:avLst/>
          </a:prstGeom>
          <a:noFill/>
        </p:spPr>
        <p:txBody>
          <a:bodyPr wrap="square" rtlCol="0">
            <a:spAutoFit/>
          </a:bodyPr>
          <a:lstStyle/>
          <a:p>
            <a:pPr>
              <a:lnSpc>
                <a:spcPct val="250000"/>
              </a:lnSpc>
              <a:buClr>
                <a:srgbClr val="00A6E8"/>
              </a:buClr>
              <a:buSzPct val="135000"/>
            </a:pPr>
            <a:r>
              <a:rPr lang="en-US" dirty="0" smtClean="0">
                <a:solidFill>
                  <a:srgbClr val="0C2146"/>
                </a:solidFill>
              </a:rPr>
              <a:t>No manufacture, import, or export of phased out products after 2020</a:t>
            </a:r>
          </a:p>
          <a:p>
            <a:pPr>
              <a:lnSpc>
                <a:spcPct val="250000"/>
              </a:lnSpc>
              <a:buClr>
                <a:srgbClr val="00A6E8"/>
              </a:buClr>
              <a:buSzPct val="135000"/>
            </a:pPr>
            <a:r>
              <a:rPr lang="en-US" dirty="0" smtClean="0">
                <a:solidFill>
                  <a:srgbClr val="0C2146"/>
                </a:solidFill>
              </a:rPr>
              <a:t>Dental amalgam phase down measures</a:t>
            </a:r>
          </a:p>
          <a:p>
            <a:pPr>
              <a:lnSpc>
                <a:spcPct val="250000"/>
              </a:lnSpc>
              <a:buClr>
                <a:srgbClr val="00A6E8"/>
              </a:buClr>
              <a:buSzPct val="135000"/>
            </a:pPr>
            <a:r>
              <a:rPr lang="en-US" dirty="0" smtClean="0">
                <a:solidFill>
                  <a:srgbClr val="0C2146"/>
                </a:solidFill>
              </a:rPr>
              <a:t>Prevent mercury components going into larger products</a:t>
            </a:r>
          </a:p>
          <a:p>
            <a:pPr>
              <a:lnSpc>
                <a:spcPct val="250000"/>
              </a:lnSpc>
              <a:buClr>
                <a:srgbClr val="00A6E8"/>
              </a:buClr>
              <a:buSzPct val="135000"/>
            </a:pPr>
            <a:r>
              <a:rPr lang="en-US" dirty="0" smtClean="0">
                <a:solidFill>
                  <a:srgbClr val="0C2146"/>
                </a:solidFill>
              </a:rPr>
              <a:t>Discourage mercury-added products previously unknown</a:t>
            </a:r>
          </a:p>
        </p:txBody>
      </p:sp>
      <p:sp>
        <p:nvSpPr>
          <p:cNvPr id="17" name="Rectangle 16"/>
          <p:cNvSpPr/>
          <p:nvPr/>
        </p:nvSpPr>
        <p:spPr>
          <a:xfrm>
            <a:off x="1447498" y="2410868"/>
            <a:ext cx="642023" cy="2790508"/>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a:p>
            <a:pPr>
              <a:lnSpc>
                <a:spcPct val="110000"/>
              </a:lnSpc>
            </a:pPr>
            <a:r>
              <a:rPr lang="en-US" sz="4000" dirty="0">
                <a:solidFill>
                  <a:schemeClr val="accent2"/>
                </a:solidFill>
                <a:latin typeface="Wingdings"/>
                <a:ea typeface="Wingdings"/>
                <a:cs typeface="Wingdings"/>
              </a:rPr>
              <a:t></a:t>
            </a:r>
            <a:endParaRPr lang="en-US" sz="4000" dirty="0">
              <a:solidFill>
                <a:schemeClr val="accent2"/>
              </a:solidFill>
            </a:endParaRPr>
          </a:p>
          <a:p>
            <a:pPr>
              <a:lnSpc>
                <a:spcPct val="110000"/>
              </a:lnSpc>
            </a:pPr>
            <a:r>
              <a:rPr lang="en-US" sz="4000" dirty="0">
                <a:solidFill>
                  <a:schemeClr val="accent2"/>
                </a:solidFill>
                <a:latin typeface="Wingdings"/>
                <a:ea typeface="Wingdings"/>
                <a:cs typeface="Wingdings"/>
              </a:rPr>
              <a:t></a:t>
            </a:r>
            <a:endParaRPr lang="en-US" sz="4000" dirty="0">
              <a:solidFill>
                <a:schemeClr val="accent2"/>
              </a:solidFill>
            </a:endParaRPr>
          </a:p>
          <a:p>
            <a:pPr>
              <a:lnSpc>
                <a:spcPct val="110000"/>
              </a:lnSpc>
            </a:pPr>
            <a:r>
              <a:rPr lang="en-US" sz="4000" dirty="0" smtClean="0">
                <a:solidFill>
                  <a:schemeClr val="accent2"/>
                </a:solidFill>
                <a:latin typeface="Wingdings"/>
                <a:ea typeface="Wingdings"/>
                <a:cs typeface="Wingdings"/>
              </a:rPr>
              <a:t></a:t>
            </a:r>
            <a:endParaRPr lang="en-US" sz="4000" dirty="0">
              <a:solidFill>
                <a:schemeClr val="accent2"/>
              </a:solidFill>
            </a:endParaRPr>
          </a:p>
        </p:txBody>
      </p:sp>
      <p:sp>
        <p:nvSpPr>
          <p:cNvPr id="22" name="Oval 21"/>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pic>
        <p:nvPicPr>
          <p:cNvPr id="23" name="Picture 22" descr="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5" y="381002"/>
            <a:ext cx="1017684" cy="1317002"/>
          </a:xfrm>
          <a:prstGeom prst="rect">
            <a:avLst/>
          </a:prstGeom>
        </p:spPr>
      </p:pic>
      <p:sp>
        <p:nvSpPr>
          <p:cNvPr id="24" name="Title 1"/>
          <p:cNvSpPr>
            <a:spLocks noGrp="1"/>
          </p:cNvSpPr>
          <p:nvPr>
            <p:ph type="title"/>
          </p:nvPr>
        </p:nvSpPr>
        <p:spPr>
          <a:xfrm>
            <a:off x="2467115" y="685800"/>
            <a:ext cx="9892262" cy="711958"/>
          </a:xfrm>
        </p:spPr>
        <p:txBody>
          <a:bodyPr/>
          <a:lstStyle/>
          <a:p>
            <a:r>
              <a:rPr lang="en-US" sz="2300" dirty="0">
                <a:solidFill>
                  <a:schemeClr val="bg1"/>
                </a:solidFill>
              </a:rPr>
              <a:t>SECTION </a:t>
            </a:r>
            <a:r>
              <a:rPr lang="en-US" sz="2300" dirty="0" smtClean="0">
                <a:solidFill>
                  <a:schemeClr val="bg1"/>
                </a:solidFill>
              </a:rPr>
              <a:t>ONE SUMMARY:</a:t>
            </a:r>
            <a:br>
              <a:rPr lang="en-US" sz="2300" dirty="0" smtClean="0">
                <a:solidFill>
                  <a:schemeClr val="bg1"/>
                </a:solidFill>
              </a:rPr>
            </a:br>
            <a:r>
              <a:rPr lang="en-US" sz="2300" dirty="0" smtClean="0">
                <a:solidFill>
                  <a:schemeClr val="bg1"/>
                </a:solidFill>
              </a:rPr>
              <a:t>PRODUCT </a:t>
            </a:r>
            <a:r>
              <a:rPr lang="en-US" sz="2300" dirty="0">
                <a:solidFill>
                  <a:schemeClr val="bg1"/>
                </a:solidFill>
              </a:rPr>
              <a:t>LEGAL AUTHORITIES</a:t>
            </a:r>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b="1" dirty="0" smtClean="0">
                <a:solidFill>
                  <a:srgbClr val="00AFEE"/>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b="1" dirty="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214651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8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11</a:t>
            </a:fld>
            <a:endParaRPr lang="en-US"/>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dirty="0" smtClean="0">
                <a:solidFill>
                  <a:schemeClr val="tx1">
                    <a:lumMod val="65000"/>
                    <a:lumOff val="35000"/>
                  </a:schemeClr>
                </a:solidFill>
              </a:rPr>
              <a:t>        Product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b="1" dirty="0" smtClean="0">
                <a:solidFill>
                  <a:srgbClr val="00AFEE"/>
                </a:solidFill>
              </a:rPr>
              <a:t>ARTICLE 5 AND ANNEX B (PROCESSES)</a:t>
            </a:r>
          </a:p>
          <a:p>
            <a:pPr>
              <a:lnSpc>
                <a:spcPct val="140000"/>
              </a:lnSpc>
            </a:pPr>
            <a:r>
              <a:rPr lang="en-US" sz="1000" b="1" dirty="0" smtClean="0">
                <a:solidFill>
                  <a:srgbClr val="00AFEE"/>
                </a:solidFill>
              </a:rPr>
              <a:t>    MANUFACTURING 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2" name="Right Arrow Callout 11"/>
          <p:cNvSpPr/>
          <p:nvPr/>
        </p:nvSpPr>
        <p:spPr>
          <a:xfrm>
            <a:off x="9162739" y="260689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20" name="Title 1"/>
          <p:cNvSpPr>
            <a:spLocks noGrp="1"/>
          </p:cNvSpPr>
          <p:nvPr>
            <p:ph type="title"/>
          </p:nvPr>
        </p:nvSpPr>
        <p:spPr>
          <a:xfrm>
            <a:off x="467174" y="748338"/>
            <a:ext cx="1588123" cy="687598"/>
          </a:xfrm>
        </p:spPr>
        <p:txBody>
          <a:bodyPr/>
          <a:lstStyle/>
          <a:p>
            <a:pPr algn="ctr"/>
            <a:r>
              <a:rPr lang="en-US" sz="2300" dirty="0" smtClean="0">
                <a:solidFill>
                  <a:schemeClr val="bg1"/>
                </a:solidFill>
              </a:rPr>
              <a:t>SECTION</a:t>
            </a:r>
            <a:br>
              <a:rPr lang="en-US" sz="2300" dirty="0" smtClean="0">
                <a:solidFill>
                  <a:schemeClr val="bg1"/>
                </a:solidFill>
              </a:rPr>
            </a:br>
            <a:r>
              <a:rPr lang="en-US" sz="2300" dirty="0" smtClean="0">
                <a:solidFill>
                  <a:schemeClr val="bg1"/>
                </a:solidFill>
              </a:rPr>
              <a:t>TWO</a:t>
            </a:r>
            <a:endParaRPr lang="en-US" sz="2300" dirty="0">
              <a:solidFill>
                <a:schemeClr val="bg1"/>
              </a:solidFill>
            </a:endParaRPr>
          </a:p>
        </p:txBody>
      </p:sp>
      <p:sp>
        <p:nvSpPr>
          <p:cNvPr id="21" name="Title 1"/>
          <p:cNvSpPr txBox="1">
            <a:spLocks/>
          </p:cNvSpPr>
          <p:nvPr/>
        </p:nvSpPr>
        <p:spPr>
          <a:xfrm>
            <a:off x="2339366" y="552104"/>
            <a:ext cx="6936261"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dirty="0" smtClean="0">
                <a:solidFill>
                  <a:srgbClr val="FFFFFF"/>
                </a:solidFill>
              </a:rPr>
              <a:t>MANUFACTURING PROCESS PHASE-OUTS</a:t>
            </a:r>
            <a:endParaRPr lang="en-US" sz="2300" dirty="0">
              <a:solidFill>
                <a:srgbClr val="FFFFFF"/>
              </a:solidFill>
            </a:endParaRPr>
          </a:p>
        </p:txBody>
      </p:sp>
      <p:sp>
        <p:nvSpPr>
          <p:cNvPr id="17" name="TextBox 16"/>
          <p:cNvSpPr txBox="1"/>
          <p:nvPr/>
        </p:nvSpPr>
        <p:spPr>
          <a:xfrm>
            <a:off x="554440" y="2040496"/>
            <a:ext cx="8140827" cy="507831"/>
          </a:xfrm>
          <a:prstGeom prst="rect">
            <a:avLst/>
          </a:prstGeom>
          <a:noFill/>
        </p:spPr>
        <p:txBody>
          <a:bodyPr wrap="square" rtlCol="0">
            <a:spAutoFit/>
          </a:bodyPr>
          <a:lstStyle/>
          <a:p>
            <a:pPr>
              <a:lnSpc>
                <a:spcPct val="150000"/>
              </a:lnSpc>
              <a:buClr>
                <a:srgbClr val="00A6E8"/>
              </a:buClr>
              <a:buSzPct val="135000"/>
            </a:pPr>
            <a:r>
              <a:rPr lang="en-US" smtClean="0">
                <a:solidFill>
                  <a:srgbClr val="0C2146"/>
                </a:solidFill>
              </a:rPr>
              <a:t>Manufacturing phase-out dates:</a:t>
            </a:r>
            <a:endParaRPr lang="en-US" dirty="0">
              <a:solidFill>
                <a:srgbClr val="0C2146"/>
              </a:solidFill>
            </a:endParaRPr>
          </a:p>
        </p:txBody>
      </p:sp>
      <p:grpSp>
        <p:nvGrpSpPr>
          <p:cNvPr id="2" name="Group 1"/>
          <p:cNvGrpSpPr/>
          <p:nvPr/>
        </p:nvGrpSpPr>
        <p:grpSpPr>
          <a:xfrm>
            <a:off x="644577" y="2727320"/>
            <a:ext cx="3372724" cy="2807620"/>
            <a:chOff x="644577" y="2676518"/>
            <a:chExt cx="3372724" cy="2807620"/>
          </a:xfrm>
        </p:grpSpPr>
        <p:grpSp>
          <p:nvGrpSpPr>
            <p:cNvPr id="14" name="Group 13"/>
            <p:cNvGrpSpPr/>
            <p:nvPr/>
          </p:nvGrpSpPr>
          <p:grpSpPr>
            <a:xfrm>
              <a:off x="644577" y="2676518"/>
              <a:ext cx="3372724" cy="2807620"/>
              <a:chOff x="891915" y="1612692"/>
              <a:chExt cx="3372724" cy="2807620"/>
            </a:xfrm>
          </p:grpSpPr>
          <p:pic>
            <p:nvPicPr>
              <p:cNvPr id="15" name="Picture 14"/>
              <p:cNvPicPr>
                <a:picLocks noChangeAspect="1"/>
              </p:cNvPicPr>
              <p:nvPr/>
            </p:nvPicPr>
            <p:blipFill>
              <a:blip r:embed="rId3"/>
              <a:stretch>
                <a:fillRect/>
              </a:stretch>
            </p:blipFill>
            <p:spPr>
              <a:xfrm>
                <a:off x="891915" y="1612692"/>
                <a:ext cx="3372724" cy="2807620"/>
              </a:xfrm>
              <a:prstGeom prst="rect">
                <a:avLst/>
              </a:prstGeom>
            </p:spPr>
          </p:pic>
          <p:sp>
            <p:nvSpPr>
              <p:cNvPr id="16" name="TextBox 15"/>
              <p:cNvSpPr txBox="1"/>
              <p:nvPr/>
            </p:nvSpPr>
            <p:spPr>
              <a:xfrm>
                <a:off x="891915" y="2232189"/>
                <a:ext cx="3372724" cy="2031325"/>
              </a:xfrm>
              <a:prstGeom prst="rect">
                <a:avLst/>
              </a:prstGeom>
              <a:noFill/>
            </p:spPr>
            <p:txBody>
              <a:bodyPr wrap="square" rtlCol="0">
                <a:spAutoFit/>
              </a:bodyPr>
              <a:lstStyle/>
              <a:p>
                <a:pPr algn="ctr">
                  <a:lnSpc>
                    <a:spcPct val="150000"/>
                  </a:lnSpc>
                  <a:buClr>
                    <a:srgbClr val="00A6E8"/>
                  </a:buClr>
                  <a:buSzPct val="135000"/>
                </a:pPr>
                <a:r>
                  <a:rPr lang="en-US" sz="8400" dirty="0" smtClean="0">
                    <a:solidFill>
                      <a:srgbClr val="00A6E8"/>
                    </a:solidFill>
                  </a:rPr>
                  <a:t>2018</a:t>
                </a:r>
                <a:endParaRPr lang="en-US" sz="8400" dirty="0" smtClean="0">
                  <a:solidFill>
                    <a:srgbClr val="0C2146"/>
                  </a:solidFill>
                </a:endParaRPr>
              </a:p>
            </p:txBody>
          </p:sp>
        </p:grpSp>
        <p:sp>
          <p:nvSpPr>
            <p:cNvPr id="7" name="TextBox 6"/>
            <p:cNvSpPr txBox="1"/>
            <p:nvPr/>
          </p:nvSpPr>
          <p:spPr>
            <a:xfrm>
              <a:off x="644577" y="3526330"/>
              <a:ext cx="3372724" cy="507831"/>
            </a:xfrm>
            <a:prstGeom prst="rect">
              <a:avLst/>
            </a:prstGeom>
            <a:noFill/>
          </p:spPr>
          <p:txBody>
            <a:bodyPr wrap="square" rtlCol="0">
              <a:spAutoFit/>
            </a:bodyPr>
            <a:lstStyle/>
            <a:p>
              <a:pPr algn="ctr">
                <a:lnSpc>
                  <a:spcPct val="150000"/>
                </a:lnSpc>
                <a:buClr>
                  <a:srgbClr val="00A6E8"/>
                </a:buClr>
                <a:buSzPct val="135000"/>
              </a:pPr>
              <a:r>
                <a:rPr lang="en-US" dirty="0">
                  <a:solidFill>
                    <a:srgbClr val="313F60"/>
                  </a:solidFill>
                </a:rPr>
                <a:t>ACETYLENE PRODUCTION:</a:t>
              </a:r>
            </a:p>
          </p:txBody>
        </p:sp>
      </p:grpSp>
      <p:grpSp>
        <p:nvGrpSpPr>
          <p:cNvPr id="18" name="Group 17"/>
          <p:cNvGrpSpPr/>
          <p:nvPr/>
        </p:nvGrpSpPr>
        <p:grpSpPr>
          <a:xfrm>
            <a:off x="4877911" y="2727320"/>
            <a:ext cx="3372724" cy="2807620"/>
            <a:chOff x="644577" y="2676518"/>
            <a:chExt cx="3372724" cy="2807620"/>
          </a:xfrm>
        </p:grpSpPr>
        <p:grpSp>
          <p:nvGrpSpPr>
            <p:cNvPr id="23" name="Group 22"/>
            <p:cNvGrpSpPr/>
            <p:nvPr/>
          </p:nvGrpSpPr>
          <p:grpSpPr>
            <a:xfrm>
              <a:off x="644577" y="2676518"/>
              <a:ext cx="3372724" cy="2807620"/>
              <a:chOff x="891915" y="1612692"/>
              <a:chExt cx="3372724" cy="2807620"/>
            </a:xfrm>
          </p:grpSpPr>
          <p:pic>
            <p:nvPicPr>
              <p:cNvPr id="25" name="Picture 24"/>
              <p:cNvPicPr>
                <a:picLocks noChangeAspect="1"/>
              </p:cNvPicPr>
              <p:nvPr/>
            </p:nvPicPr>
            <p:blipFill>
              <a:blip r:embed="rId3"/>
              <a:stretch>
                <a:fillRect/>
              </a:stretch>
            </p:blipFill>
            <p:spPr>
              <a:xfrm>
                <a:off x="891915" y="1612692"/>
                <a:ext cx="3372724" cy="2807620"/>
              </a:xfrm>
              <a:prstGeom prst="rect">
                <a:avLst/>
              </a:prstGeom>
            </p:spPr>
          </p:pic>
          <p:sp>
            <p:nvSpPr>
              <p:cNvPr id="26" name="TextBox 25"/>
              <p:cNvSpPr txBox="1"/>
              <p:nvPr/>
            </p:nvSpPr>
            <p:spPr>
              <a:xfrm>
                <a:off x="891915" y="2232189"/>
                <a:ext cx="3372724" cy="2031325"/>
              </a:xfrm>
              <a:prstGeom prst="rect">
                <a:avLst/>
              </a:prstGeom>
              <a:noFill/>
            </p:spPr>
            <p:txBody>
              <a:bodyPr wrap="square" rtlCol="0">
                <a:spAutoFit/>
              </a:bodyPr>
              <a:lstStyle/>
              <a:p>
                <a:pPr algn="ctr">
                  <a:lnSpc>
                    <a:spcPct val="150000"/>
                  </a:lnSpc>
                  <a:buClr>
                    <a:srgbClr val="00A6E8"/>
                  </a:buClr>
                  <a:buSzPct val="135000"/>
                </a:pPr>
                <a:r>
                  <a:rPr lang="en-US" sz="8400" dirty="0" smtClean="0">
                    <a:solidFill>
                      <a:srgbClr val="00A6E8"/>
                    </a:solidFill>
                  </a:rPr>
                  <a:t>2025</a:t>
                </a:r>
                <a:endParaRPr lang="en-US" sz="8400" dirty="0" smtClean="0">
                  <a:solidFill>
                    <a:srgbClr val="0C2146"/>
                  </a:solidFill>
                </a:endParaRPr>
              </a:p>
            </p:txBody>
          </p:sp>
        </p:grpSp>
        <p:sp>
          <p:nvSpPr>
            <p:cNvPr id="24" name="TextBox 23"/>
            <p:cNvSpPr txBox="1"/>
            <p:nvPr/>
          </p:nvSpPr>
          <p:spPr>
            <a:xfrm>
              <a:off x="644577" y="3526330"/>
              <a:ext cx="3372724" cy="507831"/>
            </a:xfrm>
            <a:prstGeom prst="rect">
              <a:avLst/>
            </a:prstGeom>
            <a:noFill/>
          </p:spPr>
          <p:txBody>
            <a:bodyPr wrap="square" rtlCol="0">
              <a:spAutoFit/>
            </a:bodyPr>
            <a:lstStyle/>
            <a:p>
              <a:pPr algn="ctr">
                <a:lnSpc>
                  <a:spcPct val="150000"/>
                </a:lnSpc>
                <a:buClr>
                  <a:srgbClr val="00A6E8"/>
                </a:buClr>
                <a:buSzPct val="135000"/>
              </a:pPr>
              <a:r>
                <a:rPr lang="en-US" dirty="0" smtClean="0">
                  <a:solidFill>
                    <a:srgbClr val="313F60"/>
                  </a:solidFill>
                </a:rPr>
                <a:t>CHLOR-ALKALI PLANTS:</a:t>
              </a:r>
              <a:endParaRPr lang="en-US" dirty="0">
                <a:solidFill>
                  <a:srgbClr val="313F60"/>
                </a:solidFill>
              </a:endParaRPr>
            </a:p>
          </p:txBody>
        </p:sp>
      </p:grpSp>
    </p:spTree>
    <p:extLst>
      <p:ext uri="{BB962C8B-B14F-4D97-AF65-F5344CB8AC3E}">
        <p14:creationId xmlns:p14="http://schemas.microsoft.com/office/powerpoint/2010/main" val="118076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5787"/>
            <a:ext cx="12191999" cy="4406631"/>
          </a:xfrm>
          <a:prstGeom prst="rect">
            <a:avLst/>
          </a:prstGeom>
        </p:spPr>
      </p:pic>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MERCURY AT CHLOR-ALKALI PLANTS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12</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dirty="0" smtClean="0">
                <a:solidFill>
                  <a:schemeClr val="tx1">
                    <a:lumMod val="65000"/>
                    <a:lumOff val="35000"/>
                  </a:schemeClr>
                </a:solidFill>
              </a:rPr>
              <a:t>        Product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b="1" dirty="0" smtClean="0">
                <a:solidFill>
                  <a:srgbClr val="00AFEE"/>
                </a:solidFill>
              </a:rPr>
              <a:t>        MERCURY AT CHLOR-ALKALI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3" name="Rectangle 12"/>
          <p:cNvSpPr/>
          <p:nvPr/>
        </p:nvSpPr>
        <p:spPr>
          <a:xfrm>
            <a:off x="-1" y="2178611"/>
            <a:ext cx="5291191" cy="2567481"/>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Callout 9"/>
          <p:cNvSpPr/>
          <p:nvPr/>
        </p:nvSpPr>
        <p:spPr>
          <a:xfrm>
            <a:off x="9162739" y="2819892"/>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54441" y="2455523"/>
            <a:ext cx="4584826" cy="2031325"/>
          </a:xfrm>
          <a:prstGeom prst="rect">
            <a:avLst/>
          </a:prstGeom>
          <a:noFill/>
        </p:spPr>
        <p:txBody>
          <a:bodyPr wrap="square" rtlCol="0">
            <a:spAutoFit/>
          </a:bodyPr>
          <a:lstStyle/>
          <a:p>
            <a:pPr marL="285750" indent="-285750">
              <a:buClr>
                <a:srgbClr val="00A6E8"/>
              </a:buClr>
              <a:buSzPct val="135000"/>
              <a:buFont typeface="Arial" charset="0"/>
              <a:buChar char="•"/>
            </a:pPr>
            <a:r>
              <a:rPr lang="en-US" dirty="0" smtClean="0">
                <a:solidFill>
                  <a:schemeClr val="bg1"/>
                </a:solidFill>
              </a:rPr>
              <a:t>Identification of large mercury stocks (Article 3)</a:t>
            </a:r>
            <a:br>
              <a:rPr lang="en-US" dirty="0" smtClean="0">
                <a:solidFill>
                  <a:schemeClr val="bg1"/>
                </a:solidFill>
              </a:rPr>
            </a:br>
            <a:endParaRPr lang="en-US" dirty="0" smtClean="0">
              <a:solidFill>
                <a:schemeClr val="bg1"/>
              </a:solidFill>
            </a:endParaRPr>
          </a:p>
          <a:p>
            <a:pPr marL="285750" indent="-285750">
              <a:buClr>
                <a:srgbClr val="00A6E8"/>
              </a:buClr>
              <a:buSzPct val="135000"/>
              <a:buFont typeface="Arial" charset="0"/>
              <a:buChar char="•"/>
            </a:pPr>
            <a:r>
              <a:rPr lang="en-US" dirty="0" smtClean="0">
                <a:solidFill>
                  <a:schemeClr val="bg1"/>
                </a:solidFill>
              </a:rPr>
              <a:t>Safe storage (Article 10)</a:t>
            </a:r>
            <a:br>
              <a:rPr lang="en-US" dirty="0" smtClean="0">
                <a:solidFill>
                  <a:schemeClr val="bg1"/>
                </a:solidFill>
              </a:rPr>
            </a:br>
            <a:endParaRPr lang="en-US" dirty="0" smtClean="0">
              <a:solidFill>
                <a:schemeClr val="bg1"/>
              </a:solidFill>
            </a:endParaRPr>
          </a:p>
          <a:p>
            <a:pPr marL="285750" indent="-285750">
              <a:buClr>
                <a:srgbClr val="00A6E8"/>
              </a:buClr>
              <a:buSzPct val="135000"/>
              <a:buFont typeface="Arial" charset="0"/>
              <a:buChar char="•"/>
            </a:pPr>
            <a:r>
              <a:rPr lang="en-US" dirty="0" smtClean="0">
                <a:solidFill>
                  <a:schemeClr val="bg1"/>
                </a:solidFill>
              </a:rPr>
              <a:t>Severe restriction on reuse at decommissioning (Article 3)</a:t>
            </a:r>
          </a:p>
        </p:txBody>
      </p:sp>
    </p:spTree>
    <p:extLst>
      <p:ext uri="{BB962C8B-B14F-4D97-AF65-F5344CB8AC3E}">
        <p14:creationId xmlns:p14="http://schemas.microsoft.com/office/powerpoint/2010/main" val="5505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245400"/>
            <a:ext cx="12191997" cy="4407406"/>
          </a:xfrm>
          <a:prstGeom prst="rect">
            <a:avLst/>
          </a:prstGeom>
        </p:spPr>
      </p:pic>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RESTRICTED MERCURY USES IN MANUFACTURING</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13</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899049"/>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dirty="0" smtClean="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b="1" dirty="0" smtClean="0">
                <a:solidFill>
                  <a:srgbClr val="00AFEE"/>
                </a:solidFill>
              </a:rPr>
              <a:t>        RESTRICTED MERCURY USES </a:t>
            </a:r>
          </a:p>
          <a:p>
            <a:pPr>
              <a:lnSpc>
                <a:spcPct val="140000"/>
              </a:lnSpc>
            </a:pPr>
            <a:r>
              <a:rPr lang="en-US" sz="1000" b="1" dirty="0">
                <a:solidFill>
                  <a:srgbClr val="00AFEE"/>
                </a:solidFill>
              </a:rPr>
              <a:t> </a:t>
            </a:r>
            <a:r>
              <a:rPr lang="en-US" sz="1000" b="1" dirty="0" smtClean="0">
                <a:solidFill>
                  <a:srgbClr val="00AFEE"/>
                </a:solidFill>
              </a:rPr>
              <a:t>       IN 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301715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54440" y="2455523"/>
            <a:ext cx="4623735" cy="1754326"/>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a:solidFill>
                  <a:schemeClr val="bg1"/>
                </a:solidFill>
              </a:rPr>
              <a:t>Vinyl chloride monomer (VCM)</a:t>
            </a:r>
          </a:p>
          <a:p>
            <a:pPr marL="285750" indent="-285750">
              <a:lnSpc>
                <a:spcPct val="200000"/>
              </a:lnSpc>
              <a:buClr>
                <a:srgbClr val="00A6E8"/>
              </a:buClr>
              <a:buSzPct val="135000"/>
              <a:buFont typeface="Arial" charset="0"/>
              <a:buChar char="•"/>
            </a:pPr>
            <a:r>
              <a:rPr lang="en-US" dirty="0">
                <a:solidFill>
                  <a:schemeClr val="bg1"/>
                </a:solidFill>
              </a:rPr>
              <a:t>Biodiesels</a:t>
            </a:r>
          </a:p>
          <a:p>
            <a:pPr marL="285750" indent="-285750">
              <a:lnSpc>
                <a:spcPct val="200000"/>
              </a:lnSpc>
              <a:buClr>
                <a:srgbClr val="00A6E8"/>
              </a:buClr>
              <a:buSzPct val="135000"/>
              <a:buFont typeface="Arial" charset="0"/>
              <a:buChar char="•"/>
            </a:pPr>
            <a:r>
              <a:rPr lang="en-US" dirty="0">
                <a:solidFill>
                  <a:schemeClr val="bg1"/>
                </a:solidFill>
              </a:rPr>
              <a:t>Polyurethane</a:t>
            </a:r>
          </a:p>
        </p:txBody>
      </p:sp>
    </p:spTree>
    <p:extLst>
      <p:ext uri="{BB962C8B-B14F-4D97-AF65-F5344CB8AC3E}">
        <p14:creationId xmlns:p14="http://schemas.microsoft.com/office/powerpoint/2010/main" val="17753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 y="1229798"/>
            <a:ext cx="12179117" cy="4402750"/>
          </a:xfrm>
          <a:prstGeom prst="rect">
            <a:avLst/>
          </a:prstGeom>
        </p:spPr>
      </p:pic>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KEY VCM REQUIREMENTS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14</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a:t>
            </a:r>
            <a:r>
              <a:rPr lang="en-US" sz="1000" b="1" dirty="0" smtClean="0">
                <a:solidFill>
                  <a:srgbClr val="00AFEE"/>
                </a:solidFill>
              </a:rPr>
              <a:t>KEY VCM REQUIREMENTS</a:t>
            </a:r>
            <a:endParaRPr lang="en-US" sz="1000" b="1" dirty="0">
              <a:solidFill>
                <a:srgbClr val="00AFEE"/>
              </a:solidFill>
            </a:endParaRP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3244700"/>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4440" y="2455523"/>
            <a:ext cx="4736750" cy="1754326"/>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a:solidFill>
                  <a:schemeClr val="bg1"/>
                </a:solidFill>
              </a:rPr>
              <a:t>50% reduction in mercury use by 2020</a:t>
            </a:r>
          </a:p>
          <a:p>
            <a:pPr marL="285750" indent="-285750">
              <a:lnSpc>
                <a:spcPct val="200000"/>
              </a:lnSpc>
              <a:buClr>
                <a:srgbClr val="00A6E8"/>
              </a:buClr>
              <a:buSzPct val="135000"/>
              <a:buFont typeface="Arial" charset="0"/>
              <a:buChar char="•"/>
            </a:pPr>
            <a:r>
              <a:rPr lang="en-US" dirty="0">
                <a:solidFill>
                  <a:schemeClr val="bg1"/>
                </a:solidFill>
              </a:rPr>
              <a:t>Reduced reliance on primary mercury mining</a:t>
            </a:r>
          </a:p>
          <a:p>
            <a:pPr marL="285750" indent="-285750">
              <a:lnSpc>
                <a:spcPct val="200000"/>
              </a:lnSpc>
              <a:buClr>
                <a:srgbClr val="00A6E8"/>
              </a:buClr>
              <a:buSzPct val="135000"/>
              <a:buFont typeface="Arial" charset="0"/>
              <a:buChar char="•"/>
            </a:pPr>
            <a:r>
              <a:rPr lang="en-US" dirty="0">
                <a:solidFill>
                  <a:schemeClr val="bg1"/>
                </a:solidFill>
              </a:rPr>
              <a:t>Phase out in five years after COP action</a:t>
            </a:r>
          </a:p>
        </p:txBody>
      </p:sp>
    </p:spTree>
    <p:extLst>
      <p:ext uri="{BB962C8B-B14F-4D97-AF65-F5344CB8AC3E}">
        <p14:creationId xmlns:p14="http://schemas.microsoft.com/office/powerpoint/2010/main" val="1499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15</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 y="1228955"/>
            <a:ext cx="12183778" cy="4404436"/>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KEY POLYURETHANE REQUIREMENTS</a:t>
            </a:r>
            <a:endParaRPr lang="en-US" sz="2300" dirty="0">
              <a:solidFill>
                <a:srgbClr val="0C2146"/>
              </a:solidFill>
            </a:endParaRPr>
          </a:p>
        </p:txBody>
      </p:sp>
      <p:sp>
        <p:nvSpPr>
          <p:cNvPr id="9" name="Rectangle 8"/>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54440" y="2738330"/>
            <a:ext cx="4623735" cy="1200329"/>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smtClean="0">
                <a:solidFill>
                  <a:schemeClr val="bg1"/>
                </a:solidFill>
              </a:rPr>
              <a:t>“Aim” for phase out in 10 years</a:t>
            </a:r>
          </a:p>
          <a:p>
            <a:pPr marL="285750" indent="-285750">
              <a:lnSpc>
                <a:spcPct val="200000"/>
              </a:lnSpc>
              <a:buClr>
                <a:srgbClr val="00A6E8"/>
              </a:buClr>
              <a:buSzPct val="135000"/>
              <a:buFont typeface="Arial" charset="0"/>
              <a:buChar char="•"/>
            </a:pPr>
            <a:r>
              <a:rPr lang="en-US" dirty="0" smtClean="0">
                <a:solidFill>
                  <a:schemeClr val="bg1"/>
                </a:solidFill>
              </a:rPr>
              <a:t>Reduce reliance on primary mercury mining</a:t>
            </a: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b="1" dirty="0" smtClean="0">
                <a:solidFill>
                  <a:srgbClr val="00AFEE"/>
                </a:solidFill>
              </a:rPr>
              <a:t>        KEY 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3" name="Right Arrow Callout 12"/>
          <p:cNvSpPr/>
          <p:nvPr/>
        </p:nvSpPr>
        <p:spPr>
          <a:xfrm>
            <a:off x="9162739" y="3461000"/>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79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COMMON REQUIREMENTS FOR ALL FIVE PROCESSES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16</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899049"/>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a:t>
            </a:r>
            <a:r>
              <a:rPr lang="en-US" sz="1000" b="1" dirty="0" smtClean="0">
                <a:solidFill>
                  <a:srgbClr val="00AFEE"/>
                </a:solidFill>
              </a:rPr>
              <a:t>COMMON REQUIREMENTS FOR ALL </a:t>
            </a:r>
          </a:p>
          <a:p>
            <a:pPr>
              <a:lnSpc>
                <a:spcPct val="140000"/>
              </a:lnSpc>
            </a:pPr>
            <a:r>
              <a:rPr lang="en-US" sz="1000" b="1" dirty="0">
                <a:solidFill>
                  <a:srgbClr val="00AFEE"/>
                </a:solidFill>
              </a:rPr>
              <a:t> </a:t>
            </a:r>
            <a:r>
              <a:rPr lang="en-US" sz="1000" b="1" dirty="0" smtClean="0">
                <a:solidFill>
                  <a:srgbClr val="00AFEE"/>
                </a:solidFill>
              </a:rPr>
              <a:t>       FIVE PROCESSES</a:t>
            </a:r>
            <a:endParaRPr lang="en-US" sz="1000" b="1" dirty="0">
              <a:solidFill>
                <a:srgbClr val="00AFEE"/>
              </a:solidFill>
            </a:endParaRP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3682922"/>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61266" y="1214066"/>
            <a:ext cx="4121467" cy="3416320"/>
          </a:xfrm>
          <a:prstGeom prst="rect">
            <a:avLst/>
          </a:prstGeom>
          <a:noFill/>
        </p:spPr>
        <p:txBody>
          <a:bodyPr wrap="square" rtlCol="0">
            <a:spAutoFit/>
          </a:bodyPr>
          <a:lstStyle/>
          <a:p>
            <a:pPr>
              <a:lnSpc>
                <a:spcPct val="400000"/>
              </a:lnSpc>
              <a:buClr>
                <a:srgbClr val="00A6E8"/>
              </a:buClr>
              <a:buSzPct val="135000"/>
            </a:pPr>
            <a:r>
              <a:rPr lang="en-US" dirty="0">
                <a:solidFill>
                  <a:srgbClr val="0C2146"/>
                </a:solidFill>
              </a:rPr>
              <a:t>Emissions/Releases Control</a:t>
            </a:r>
          </a:p>
          <a:p>
            <a:pPr>
              <a:lnSpc>
                <a:spcPct val="400000"/>
              </a:lnSpc>
              <a:buClr>
                <a:srgbClr val="00A6E8"/>
              </a:buClr>
              <a:buSzPct val="135000"/>
            </a:pPr>
            <a:r>
              <a:rPr lang="en-US" dirty="0">
                <a:solidFill>
                  <a:srgbClr val="0C2146"/>
                </a:solidFill>
              </a:rPr>
              <a:t>Identify number, types, mercury </a:t>
            </a:r>
            <a:r>
              <a:rPr lang="en-US" dirty="0" smtClean="0">
                <a:solidFill>
                  <a:srgbClr val="0C2146"/>
                </a:solidFill>
              </a:rPr>
              <a:t/>
            </a:r>
            <a:br>
              <a:rPr lang="en-US" dirty="0" smtClean="0">
                <a:solidFill>
                  <a:srgbClr val="0C2146"/>
                </a:solidFill>
              </a:rPr>
            </a:br>
            <a:r>
              <a:rPr lang="en-US" dirty="0" smtClean="0">
                <a:solidFill>
                  <a:srgbClr val="0C2146"/>
                </a:solidFill>
              </a:rPr>
              <a:t>No </a:t>
            </a:r>
            <a:r>
              <a:rPr lang="en-US" dirty="0">
                <a:solidFill>
                  <a:srgbClr val="0C2146"/>
                </a:solidFill>
              </a:rPr>
              <a:t>new facilities (except polyurethane</a:t>
            </a:r>
            <a:r>
              <a:rPr lang="en-US" dirty="0" smtClean="0">
                <a:solidFill>
                  <a:srgbClr val="0C2146"/>
                </a:solidFill>
              </a:rPr>
              <a:t>?)</a:t>
            </a:r>
          </a:p>
        </p:txBody>
      </p:sp>
      <p:cxnSp>
        <p:nvCxnSpPr>
          <p:cNvPr id="16" name="Straight Connector 15"/>
          <p:cNvCxnSpPr/>
          <p:nvPr/>
        </p:nvCxnSpPr>
        <p:spPr>
          <a:xfrm>
            <a:off x="554440" y="2531528"/>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54440" y="3611027"/>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663767" y="3813904"/>
            <a:ext cx="716442" cy="716442"/>
          </a:xfrm>
          <a:prstGeom prst="rect">
            <a:avLst/>
          </a:prstGeom>
        </p:spPr>
      </p:pic>
      <p:pic>
        <p:nvPicPr>
          <p:cNvPr id="7" name="Picture 6"/>
          <p:cNvPicPr>
            <a:picLocks noChangeAspect="1"/>
          </p:cNvPicPr>
          <p:nvPr/>
        </p:nvPicPr>
        <p:blipFill>
          <a:blip r:embed="rId4"/>
          <a:stretch>
            <a:fillRect/>
          </a:stretch>
        </p:blipFill>
        <p:spPr>
          <a:xfrm>
            <a:off x="663767" y="1603646"/>
            <a:ext cx="716442" cy="714531"/>
          </a:xfrm>
          <a:prstGeom prst="rect">
            <a:avLst/>
          </a:prstGeom>
        </p:spPr>
      </p:pic>
      <p:pic>
        <p:nvPicPr>
          <p:cNvPr id="18" name="Picture 17"/>
          <p:cNvPicPr>
            <a:picLocks noChangeAspect="1"/>
          </p:cNvPicPr>
          <p:nvPr/>
        </p:nvPicPr>
        <p:blipFill>
          <a:blip r:embed="rId5"/>
          <a:stretch>
            <a:fillRect/>
          </a:stretch>
        </p:blipFill>
        <p:spPr>
          <a:xfrm>
            <a:off x="663767" y="2707820"/>
            <a:ext cx="716442" cy="716442"/>
          </a:xfrm>
          <a:prstGeom prst="rect">
            <a:avLst/>
          </a:prstGeom>
        </p:spPr>
      </p:pic>
    </p:spTree>
    <p:extLst>
      <p:ext uri="{BB962C8B-B14F-4D97-AF65-F5344CB8AC3E}">
        <p14:creationId xmlns:p14="http://schemas.microsoft.com/office/powerpoint/2010/main" val="169094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1243584"/>
            <a:ext cx="12197370" cy="4411037"/>
          </a:xfrm>
          <a:prstGeom prst="rect">
            <a:avLst/>
          </a:prstGeom>
        </p:spPr>
      </p:pic>
      <p:sp>
        <p:nvSpPr>
          <p:cNvPr id="15" name="Rectangle 14"/>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NEW PROCESSES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17</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b="1" dirty="0" smtClean="0">
                <a:solidFill>
                  <a:srgbClr val="00AFEE"/>
                </a:solidFill>
              </a:rPr>
              <a:t>        NEW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385552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4440" y="2710108"/>
            <a:ext cx="4623735" cy="1154162"/>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a:solidFill>
                  <a:schemeClr val="bg1"/>
                </a:solidFill>
              </a:rPr>
              <a:t>“Discourage” new uses in manufacturing</a:t>
            </a:r>
          </a:p>
          <a:p>
            <a:pPr marL="285750" indent="-285750">
              <a:lnSpc>
                <a:spcPct val="200000"/>
              </a:lnSpc>
              <a:buClr>
                <a:srgbClr val="00A6E8"/>
              </a:buClr>
              <a:buSzPct val="135000"/>
              <a:buFont typeface="Arial" charset="0"/>
              <a:buChar char="•"/>
            </a:pPr>
            <a:r>
              <a:rPr lang="en-US" dirty="0">
                <a:solidFill>
                  <a:schemeClr val="bg1"/>
                </a:solidFill>
              </a:rPr>
              <a:t>COP approval required for new uses</a:t>
            </a:r>
          </a:p>
        </p:txBody>
      </p:sp>
    </p:spTree>
    <p:extLst>
      <p:ext uri="{BB962C8B-B14F-4D97-AF65-F5344CB8AC3E}">
        <p14:creationId xmlns:p14="http://schemas.microsoft.com/office/powerpoint/2010/main" val="156253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18</a:t>
            </a:fld>
            <a:endParaRPr lang="en-US"/>
          </a:p>
        </p:txBody>
      </p:sp>
      <p:sp>
        <p:nvSpPr>
          <p:cNvPr id="9" name="Oval 8"/>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pic>
        <p:nvPicPr>
          <p:cNvPr id="13" name="Picture 12" descr="Clipboa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5" y="381002"/>
            <a:ext cx="1017684" cy="1317002"/>
          </a:xfrm>
          <a:prstGeom prst="rect">
            <a:avLst/>
          </a:prstGeom>
        </p:spPr>
      </p:pic>
      <p:sp>
        <p:nvSpPr>
          <p:cNvPr id="14" name="TextBox 13"/>
          <p:cNvSpPr txBox="1"/>
          <p:nvPr/>
        </p:nvSpPr>
        <p:spPr>
          <a:xfrm>
            <a:off x="2142563" y="2382848"/>
            <a:ext cx="8454882" cy="3134705"/>
          </a:xfrm>
          <a:prstGeom prst="rect">
            <a:avLst/>
          </a:prstGeom>
          <a:noFill/>
        </p:spPr>
        <p:txBody>
          <a:bodyPr wrap="square" rtlCol="0">
            <a:spAutoFit/>
          </a:bodyPr>
          <a:lstStyle/>
          <a:p>
            <a:pPr>
              <a:lnSpc>
                <a:spcPct val="110000"/>
              </a:lnSpc>
              <a:buClr>
                <a:srgbClr val="00A6E8"/>
              </a:buClr>
              <a:buSzPct val="135000"/>
            </a:pPr>
            <a:r>
              <a:rPr lang="en-US" dirty="0">
                <a:solidFill>
                  <a:srgbClr val="0C2146"/>
                </a:solidFill>
              </a:rPr>
              <a:t>Phase out for acetylene (2018) and </a:t>
            </a:r>
            <a:r>
              <a:rPr lang="en-US" dirty="0" err="1">
                <a:solidFill>
                  <a:srgbClr val="0C2146"/>
                </a:solidFill>
              </a:rPr>
              <a:t>chlor</a:t>
            </a:r>
            <a:r>
              <a:rPr lang="en-US" dirty="0">
                <a:solidFill>
                  <a:srgbClr val="0C2146"/>
                </a:solidFill>
              </a:rPr>
              <a:t>-alkali (2025)</a:t>
            </a:r>
          </a:p>
          <a:p>
            <a:pPr>
              <a:lnSpc>
                <a:spcPct val="110000"/>
              </a:lnSpc>
              <a:buClr>
                <a:srgbClr val="00A6E8"/>
              </a:buClr>
              <a:buSzPct val="135000"/>
            </a:pPr>
            <a:endParaRPr lang="en-US" dirty="0" smtClean="0">
              <a:solidFill>
                <a:srgbClr val="0C2146"/>
              </a:solidFill>
            </a:endParaRPr>
          </a:p>
          <a:p>
            <a:pPr>
              <a:lnSpc>
                <a:spcPct val="110000"/>
              </a:lnSpc>
              <a:buClr>
                <a:srgbClr val="00A6E8"/>
              </a:buClr>
              <a:buSzPct val="135000"/>
            </a:pPr>
            <a:r>
              <a:rPr lang="en-US" dirty="0" smtClean="0">
                <a:solidFill>
                  <a:srgbClr val="0C2146"/>
                </a:solidFill>
              </a:rPr>
              <a:t>Restrictions </a:t>
            </a:r>
            <a:r>
              <a:rPr lang="en-US" dirty="0">
                <a:solidFill>
                  <a:srgbClr val="0C2146"/>
                </a:solidFill>
              </a:rPr>
              <a:t>for three other processes</a:t>
            </a:r>
          </a:p>
          <a:p>
            <a:pPr>
              <a:lnSpc>
                <a:spcPct val="110000"/>
              </a:lnSpc>
              <a:buClr>
                <a:srgbClr val="00A6E8"/>
              </a:buClr>
              <a:buSzPct val="135000"/>
            </a:pPr>
            <a:endParaRPr lang="en-US" dirty="0" smtClean="0">
              <a:solidFill>
                <a:srgbClr val="0C2146"/>
              </a:solidFill>
            </a:endParaRPr>
          </a:p>
          <a:p>
            <a:pPr>
              <a:lnSpc>
                <a:spcPct val="110000"/>
              </a:lnSpc>
              <a:buClr>
                <a:srgbClr val="00A6E8"/>
              </a:buClr>
              <a:buSzPct val="135000"/>
            </a:pPr>
            <a:r>
              <a:rPr lang="en-US" dirty="0" smtClean="0">
                <a:solidFill>
                  <a:srgbClr val="0C2146"/>
                </a:solidFill>
              </a:rPr>
              <a:t>Not </a:t>
            </a:r>
            <a:r>
              <a:rPr lang="en-US" dirty="0">
                <a:solidFill>
                  <a:srgbClr val="0C2146"/>
                </a:solidFill>
              </a:rPr>
              <a:t>allow new facilities</a:t>
            </a:r>
          </a:p>
          <a:p>
            <a:pPr>
              <a:lnSpc>
                <a:spcPct val="110000"/>
              </a:lnSpc>
              <a:buClr>
                <a:srgbClr val="00A6E8"/>
              </a:buClr>
              <a:buSzPct val="135000"/>
            </a:pPr>
            <a:endParaRPr lang="en-US" dirty="0" smtClean="0">
              <a:solidFill>
                <a:srgbClr val="0C2146"/>
              </a:solidFill>
            </a:endParaRPr>
          </a:p>
          <a:p>
            <a:pPr>
              <a:lnSpc>
                <a:spcPct val="110000"/>
              </a:lnSpc>
              <a:buClr>
                <a:srgbClr val="00A6E8"/>
              </a:buClr>
              <a:buSzPct val="135000"/>
            </a:pPr>
            <a:r>
              <a:rPr lang="en-US" dirty="0" smtClean="0">
                <a:solidFill>
                  <a:srgbClr val="0C2146"/>
                </a:solidFill>
              </a:rPr>
              <a:t>Identify </a:t>
            </a:r>
            <a:r>
              <a:rPr lang="en-US" dirty="0">
                <a:solidFill>
                  <a:srgbClr val="0C2146"/>
                </a:solidFill>
              </a:rPr>
              <a:t>facilities, obtain information on mercury use, control </a:t>
            </a:r>
            <a:r>
              <a:rPr lang="en-US" dirty="0" smtClean="0">
                <a:solidFill>
                  <a:srgbClr val="0C2146"/>
                </a:solidFill>
              </a:rPr>
              <a:t/>
            </a:r>
            <a:br>
              <a:rPr lang="en-US" dirty="0" smtClean="0">
                <a:solidFill>
                  <a:srgbClr val="0C2146"/>
                </a:solidFill>
              </a:rPr>
            </a:br>
            <a:r>
              <a:rPr lang="en-US" dirty="0" smtClean="0">
                <a:solidFill>
                  <a:srgbClr val="0C2146"/>
                </a:solidFill>
              </a:rPr>
              <a:t>mercury </a:t>
            </a:r>
            <a:r>
              <a:rPr lang="en-US" dirty="0">
                <a:solidFill>
                  <a:srgbClr val="0C2146"/>
                </a:solidFill>
              </a:rPr>
              <a:t>emissions to </a:t>
            </a:r>
            <a:r>
              <a:rPr lang="en-US" dirty="0" smtClean="0">
                <a:solidFill>
                  <a:srgbClr val="0C2146"/>
                </a:solidFill>
              </a:rPr>
              <a:t>air</a:t>
            </a:r>
            <a:r>
              <a:rPr lang="en-US" dirty="0">
                <a:solidFill>
                  <a:srgbClr val="0C2146"/>
                </a:solidFill>
              </a:rPr>
              <a:t> </a:t>
            </a:r>
            <a:r>
              <a:rPr lang="en-US" dirty="0" smtClean="0">
                <a:solidFill>
                  <a:srgbClr val="0C2146"/>
                </a:solidFill>
              </a:rPr>
              <a:t>and </a:t>
            </a:r>
            <a:r>
              <a:rPr lang="en-US" dirty="0">
                <a:solidFill>
                  <a:srgbClr val="0C2146"/>
                </a:solidFill>
              </a:rPr>
              <a:t>releases to land and water</a:t>
            </a:r>
          </a:p>
          <a:p>
            <a:pPr>
              <a:lnSpc>
                <a:spcPct val="110000"/>
              </a:lnSpc>
              <a:buClr>
                <a:srgbClr val="00A6E8"/>
              </a:buClr>
              <a:buSzPct val="135000"/>
            </a:pPr>
            <a:endParaRPr lang="en-US" dirty="0" smtClean="0">
              <a:solidFill>
                <a:srgbClr val="0C2146"/>
              </a:solidFill>
            </a:endParaRPr>
          </a:p>
          <a:p>
            <a:pPr>
              <a:lnSpc>
                <a:spcPct val="110000"/>
              </a:lnSpc>
              <a:buClr>
                <a:srgbClr val="00A6E8"/>
              </a:buClr>
              <a:buSzPct val="135000"/>
            </a:pPr>
            <a:r>
              <a:rPr lang="en-US" dirty="0" smtClean="0">
                <a:solidFill>
                  <a:srgbClr val="0C2146"/>
                </a:solidFill>
              </a:rPr>
              <a:t>Discourage </a:t>
            </a:r>
            <a:r>
              <a:rPr lang="en-US" dirty="0">
                <a:solidFill>
                  <a:srgbClr val="0C2146"/>
                </a:solidFill>
              </a:rPr>
              <a:t>new industrial processes </a:t>
            </a:r>
          </a:p>
        </p:txBody>
      </p:sp>
      <p:sp>
        <p:nvSpPr>
          <p:cNvPr id="15" name="Title 1"/>
          <p:cNvSpPr>
            <a:spLocks noGrp="1"/>
          </p:cNvSpPr>
          <p:nvPr>
            <p:ph type="title"/>
          </p:nvPr>
        </p:nvSpPr>
        <p:spPr>
          <a:xfrm>
            <a:off x="2467115" y="685800"/>
            <a:ext cx="9892262" cy="711958"/>
          </a:xfrm>
        </p:spPr>
        <p:txBody>
          <a:bodyPr/>
          <a:lstStyle/>
          <a:p>
            <a:r>
              <a:rPr lang="en-US" sz="2300" dirty="0">
                <a:solidFill>
                  <a:schemeClr val="bg1"/>
                </a:solidFill>
              </a:rPr>
              <a:t>SECTION </a:t>
            </a:r>
            <a:r>
              <a:rPr lang="en-US" sz="2300" dirty="0" smtClean="0">
                <a:solidFill>
                  <a:schemeClr val="bg1"/>
                </a:solidFill>
              </a:rPr>
              <a:t>TWO SUMMARY:</a:t>
            </a:r>
            <a:br>
              <a:rPr lang="en-US" sz="2300" dirty="0" smtClean="0">
                <a:solidFill>
                  <a:schemeClr val="bg1"/>
                </a:solidFill>
              </a:rPr>
            </a:br>
            <a:r>
              <a:rPr lang="en-US" sz="2300" dirty="0" smtClean="0">
                <a:solidFill>
                  <a:schemeClr val="bg1"/>
                </a:solidFill>
              </a:rPr>
              <a:t>MANUFACTURING LEGAL </a:t>
            </a:r>
            <a:r>
              <a:rPr lang="en-US" sz="2300" dirty="0">
                <a:solidFill>
                  <a:schemeClr val="bg1"/>
                </a:solidFill>
              </a:rPr>
              <a:t>AUTHORITIES</a:t>
            </a:r>
          </a:p>
        </p:txBody>
      </p:sp>
      <p:sp>
        <p:nvSpPr>
          <p:cNvPr id="16" name="Rectangle 15"/>
          <p:cNvSpPr/>
          <p:nvPr/>
        </p:nvSpPr>
        <p:spPr>
          <a:xfrm>
            <a:off x="1447498" y="2185092"/>
            <a:ext cx="642023" cy="759182"/>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p:txBody>
      </p:sp>
      <p:sp>
        <p:nvSpPr>
          <p:cNvPr id="17" name="Rectangle 16"/>
          <p:cNvSpPr/>
          <p:nvPr/>
        </p:nvSpPr>
        <p:spPr>
          <a:xfrm>
            <a:off x="1447498" y="2815156"/>
            <a:ext cx="642023" cy="759182"/>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p:txBody>
      </p:sp>
      <p:sp>
        <p:nvSpPr>
          <p:cNvPr id="18" name="Rectangle 17"/>
          <p:cNvSpPr/>
          <p:nvPr/>
        </p:nvSpPr>
        <p:spPr>
          <a:xfrm>
            <a:off x="1447498" y="3445220"/>
            <a:ext cx="642023" cy="759182"/>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p:txBody>
      </p:sp>
      <p:sp>
        <p:nvSpPr>
          <p:cNvPr id="19" name="Rectangle 18"/>
          <p:cNvSpPr/>
          <p:nvPr/>
        </p:nvSpPr>
        <p:spPr>
          <a:xfrm>
            <a:off x="1447498" y="4075284"/>
            <a:ext cx="642023" cy="759182"/>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p:txBody>
      </p:sp>
      <p:sp>
        <p:nvSpPr>
          <p:cNvPr id="20" name="Rectangle 19"/>
          <p:cNvSpPr/>
          <p:nvPr/>
        </p:nvSpPr>
        <p:spPr>
          <a:xfrm>
            <a:off x="1447498" y="4888789"/>
            <a:ext cx="642023" cy="759182"/>
          </a:xfrm>
          <a:prstGeom prst="rect">
            <a:avLst/>
          </a:prstGeom>
        </p:spPr>
        <p:txBody>
          <a:bodyPr wrap="none">
            <a:spAutoFit/>
          </a:bodyPr>
          <a:lstStyle/>
          <a:p>
            <a:pPr>
              <a:lnSpc>
                <a:spcPct val="110000"/>
              </a:lnSpc>
            </a:pPr>
            <a:r>
              <a:rPr lang="en-US" sz="4000" dirty="0" smtClean="0">
                <a:solidFill>
                  <a:schemeClr val="accent2"/>
                </a:solidFill>
                <a:latin typeface="Wingdings"/>
                <a:ea typeface="Wingdings"/>
                <a:cs typeface="Wingdings"/>
              </a:rPr>
              <a:t></a:t>
            </a:r>
          </a:p>
        </p:txBody>
      </p:sp>
      <p:sp>
        <p:nvSpPr>
          <p:cNvPr id="12" name="Rectangle 11"/>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9369777" y="416309"/>
            <a:ext cx="3048000" cy="6114493"/>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b="1" dirty="0" smtClean="0">
                <a:solidFill>
                  <a:srgbClr val="00AFEE"/>
                </a:solidFill>
              </a:rPr>
              <a:t>        MANUFACTURING LEGAL AUTHORITIES  </a:t>
            </a:r>
          </a:p>
          <a:p>
            <a:pPr>
              <a:lnSpc>
                <a:spcPct val="140000"/>
              </a:lnSpc>
            </a:pPr>
            <a:r>
              <a:rPr lang="en-US" sz="1000" b="1" dirty="0" smtClean="0">
                <a:solidFill>
                  <a:srgbClr val="00AFEE"/>
                </a:solidFill>
              </a:rPr>
              <a:t>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22" name="Right Arrow Callout 21"/>
          <p:cNvSpPr/>
          <p:nvPr/>
        </p:nvSpPr>
        <p:spPr>
          <a:xfrm>
            <a:off x="9162739" y="408789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88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A4A541B3-CD79-0240-8A71-500DA69470F5}" type="slidenum">
              <a:rPr lang="en-US" smtClean="0"/>
              <a:pPr/>
              <a:t>19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1243584"/>
            <a:ext cx="12197370" cy="4411036"/>
          </a:xfrm>
          <a:prstGeom prst="rect">
            <a:avLst/>
          </a:prstGeom>
        </p:spPr>
      </p:pic>
      <p:sp>
        <p:nvSpPr>
          <p:cNvPr id="15" name="Rectangle 14"/>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4440" y="2741872"/>
            <a:ext cx="4623735" cy="1200329"/>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smtClean="0">
                <a:solidFill>
                  <a:schemeClr val="bg1"/>
                </a:solidFill>
              </a:rPr>
              <a:t>Limited to products/processes</a:t>
            </a:r>
          </a:p>
          <a:p>
            <a:pPr marL="285750" indent="-285750">
              <a:lnSpc>
                <a:spcPct val="200000"/>
              </a:lnSpc>
              <a:buClr>
                <a:srgbClr val="00A6E8"/>
              </a:buClr>
              <a:buSzPct val="135000"/>
              <a:buFont typeface="Arial" charset="0"/>
              <a:buChar char="•"/>
            </a:pPr>
            <a:r>
              <a:rPr lang="en-US" dirty="0" smtClean="0">
                <a:solidFill>
                  <a:schemeClr val="bg1"/>
                </a:solidFill>
              </a:rPr>
              <a:t>Only extension of time provided</a:t>
            </a: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b="1" dirty="0">
                <a:solidFill>
                  <a:srgbClr val="00AFEE"/>
                </a:solidFill>
              </a:rPr>
              <a:t>ARTICLE 6 (EXTENSION OF TIME)</a:t>
            </a:r>
          </a:p>
          <a:p>
            <a:pPr>
              <a:lnSpc>
                <a:spcPct val="140000"/>
              </a:lnSpc>
            </a:pPr>
            <a:r>
              <a:rPr lang="en-US" sz="1000" b="1" dirty="0" smtClean="0">
                <a:solidFill>
                  <a:srgbClr val="00AFEE"/>
                </a:solidFill>
              </a:rPr>
              <a:t>    ARTICLE </a:t>
            </a:r>
            <a:r>
              <a:rPr lang="en-US" sz="1000" b="1" dirty="0">
                <a:solidFill>
                  <a:srgbClr val="00AFEE"/>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1" name="Right Arrow Callout 10"/>
          <p:cNvSpPr/>
          <p:nvPr/>
        </p:nvSpPr>
        <p:spPr>
          <a:xfrm>
            <a:off x="9162739" y="4521292"/>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17" name="Title 1"/>
          <p:cNvSpPr txBox="1">
            <a:spLocks/>
          </p:cNvSpPr>
          <p:nvPr/>
        </p:nvSpPr>
        <p:spPr>
          <a:xfrm>
            <a:off x="467174" y="748338"/>
            <a:ext cx="1588123" cy="68759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300" dirty="0" smtClean="0">
                <a:solidFill>
                  <a:schemeClr val="bg1"/>
                </a:solidFill>
              </a:rPr>
              <a:t>SECTION</a:t>
            </a:r>
            <a:br>
              <a:rPr lang="en-US" sz="2300" dirty="0" smtClean="0">
                <a:solidFill>
                  <a:schemeClr val="bg1"/>
                </a:solidFill>
              </a:rPr>
            </a:br>
            <a:r>
              <a:rPr lang="en-US" sz="2300" dirty="0" smtClean="0">
                <a:solidFill>
                  <a:schemeClr val="bg1"/>
                </a:solidFill>
              </a:rPr>
              <a:t>THREE</a:t>
            </a:r>
            <a:endParaRPr lang="en-US" sz="2300" dirty="0">
              <a:solidFill>
                <a:schemeClr val="bg1"/>
              </a:solidFill>
            </a:endParaRPr>
          </a:p>
        </p:txBody>
      </p:sp>
      <p:sp>
        <p:nvSpPr>
          <p:cNvPr id="18" name="Title 1"/>
          <p:cNvSpPr txBox="1">
            <a:spLocks/>
          </p:cNvSpPr>
          <p:nvPr/>
        </p:nvSpPr>
        <p:spPr>
          <a:xfrm>
            <a:off x="2339366" y="552104"/>
            <a:ext cx="6936261"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dirty="0" smtClean="0">
                <a:solidFill>
                  <a:srgbClr val="FFFFFF"/>
                </a:solidFill>
              </a:rPr>
              <a:t>ARTICLE 6 EXEMPTION PROCESS</a:t>
            </a:r>
            <a:endParaRPr lang="en-US" sz="2300" dirty="0">
              <a:solidFill>
                <a:srgbClr val="FFFFFF"/>
              </a:solidFill>
            </a:endParaRPr>
          </a:p>
        </p:txBody>
      </p:sp>
    </p:spTree>
    <p:extLst>
      <p:ext uri="{BB962C8B-B14F-4D97-AF65-F5344CB8AC3E}">
        <p14:creationId xmlns:p14="http://schemas.microsoft.com/office/powerpoint/2010/main" val="109957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4926425" cy="558800"/>
          </a:xfrm>
        </p:spPr>
        <p:txBody>
          <a:bodyPr/>
          <a:lstStyle/>
          <a:p>
            <a:r>
              <a:rPr lang="en-US" sz="2300" dirty="0" smtClean="0">
                <a:solidFill>
                  <a:srgbClr val="00A6E8"/>
                </a:solidFill>
              </a:rPr>
              <a:t>TRAINING MODULE CONTENTS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a:t>
            </a:fld>
            <a:endParaRPr lang="en-US"/>
          </a:p>
        </p:txBody>
      </p:sp>
      <p:sp>
        <p:nvSpPr>
          <p:cNvPr id="6" name="TextBox 5"/>
          <p:cNvSpPr txBox="1"/>
          <p:nvPr/>
        </p:nvSpPr>
        <p:spPr>
          <a:xfrm>
            <a:off x="554440" y="1419056"/>
            <a:ext cx="5335954" cy="4516109"/>
          </a:xfrm>
          <a:prstGeom prst="rect">
            <a:avLst/>
          </a:prstGeom>
          <a:noFill/>
        </p:spPr>
        <p:txBody>
          <a:bodyPr wrap="square" rtlCol="0">
            <a:spAutoFit/>
          </a:bodyPr>
          <a:lstStyle/>
          <a:p>
            <a:pPr marL="285750" indent="-285750">
              <a:lnSpc>
                <a:spcPct val="120000"/>
              </a:lnSpc>
              <a:buClr>
                <a:srgbClr val="00A6E8"/>
              </a:buClr>
              <a:buSzPct val="135000"/>
              <a:buFont typeface="Arial" charset="0"/>
              <a:buChar char="•"/>
            </a:pPr>
            <a:r>
              <a:rPr lang="en-US" sz="1600" b="1" dirty="0" smtClean="0">
                <a:solidFill>
                  <a:srgbClr val="00A6E8"/>
                </a:solidFill>
              </a:rPr>
              <a:t>ARTICLE 4 AND ANNEX A (PRODUCTS)</a:t>
            </a:r>
          </a:p>
          <a:p>
            <a:pPr marL="742950" lvl="1" indent="-285750">
              <a:lnSpc>
                <a:spcPct val="120000"/>
              </a:lnSpc>
              <a:buClr>
                <a:srgbClr val="00A6E8"/>
              </a:buClr>
              <a:buSzPct val="135000"/>
              <a:buFont typeface="Arial" charset="0"/>
              <a:buChar char="•"/>
            </a:pPr>
            <a:r>
              <a:rPr lang="en-US" sz="1600" b="1" dirty="0" smtClean="0">
                <a:solidFill>
                  <a:srgbClr val="00A6E8"/>
                </a:solidFill>
              </a:rPr>
              <a:t>SECTION ONE: </a:t>
            </a:r>
            <a:r>
              <a:rPr lang="en-US" sz="1600" dirty="0" smtClean="0">
                <a:solidFill>
                  <a:srgbClr val="00A6E8"/>
                </a:solidFill>
              </a:rPr>
              <a:t>PRODUCT PHASE-OUTS</a:t>
            </a:r>
          </a:p>
          <a:p>
            <a:pPr marL="1200150" lvl="2" indent="-285750">
              <a:lnSpc>
                <a:spcPct val="120000"/>
              </a:lnSpc>
              <a:buClr>
                <a:srgbClr val="00A6E8"/>
              </a:buClr>
              <a:buSzPct val="135000"/>
              <a:buFont typeface="Arial" charset="0"/>
              <a:buChar char="•"/>
            </a:pPr>
            <a:r>
              <a:rPr lang="en-US" sz="1600" dirty="0" smtClean="0">
                <a:solidFill>
                  <a:srgbClr val="0C2146"/>
                </a:solidFill>
              </a:rPr>
              <a:t>Annex A Coverage, Key Points</a:t>
            </a:r>
          </a:p>
          <a:p>
            <a:pPr marL="1200150" lvl="2" indent="-285750">
              <a:lnSpc>
                <a:spcPct val="120000"/>
              </a:lnSpc>
              <a:buClr>
                <a:srgbClr val="00A6E8"/>
              </a:buClr>
              <a:buSzPct val="135000"/>
              <a:buFont typeface="Arial" charset="0"/>
              <a:buChar char="•"/>
            </a:pPr>
            <a:r>
              <a:rPr lang="en-US" sz="1600" dirty="0" smtClean="0">
                <a:solidFill>
                  <a:srgbClr val="0C2146"/>
                </a:solidFill>
              </a:rPr>
              <a:t>Effective Date of Phase-Out</a:t>
            </a:r>
          </a:p>
          <a:p>
            <a:pPr marL="1200150" lvl="2" indent="-285750">
              <a:lnSpc>
                <a:spcPct val="120000"/>
              </a:lnSpc>
              <a:buClr>
                <a:srgbClr val="00A6E8"/>
              </a:buClr>
              <a:buSzPct val="135000"/>
              <a:buFont typeface="Arial" charset="0"/>
              <a:buChar char="•"/>
            </a:pPr>
            <a:r>
              <a:rPr lang="en-US" sz="1600" dirty="0" smtClean="0">
                <a:solidFill>
                  <a:srgbClr val="0C2146"/>
                </a:solidFill>
              </a:rPr>
              <a:t>Exclusions from Phase-Out Mandate</a:t>
            </a:r>
          </a:p>
          <a:p>
            <a:pPr marL="1200150" lvl="2" indent="-285750">
              <a:lnSpc>
                <a:spcPct val="120000"/>
              </a:lnSpc>
              <a:buClr>
                <a:srgbClr val="00A6E8"/>
              </a:buClr>
              <a:buSzPct val="135000"/>
              <a:buFont typeface="Arial" charset="0"/>
              <a:buChar char="•"/>
            </a:pPr>
            <a:r>
              <a:rPr lang="en-US" sz="1600" dirty="0" smtClean="0">
                <a:solidFill>
                  <a:srgbClr val="0C2146"/>
                </a:solidFill>
              </a:rPr>
              <a:t>Product Components</a:t>
            </a:r>
          </a:p>
          <a:p>
            <a:pPr marL="1200150" lvl="2" indent="-285750">
              <a:lnSpc>
                <a:spcPct val="120000"/>
              </a:lnSpc>
              <a:buClr>
                <a:srgbClr val="00A6E8"/>
              </a:buClr>
              <a:buSzPct val="135000"/>
              <a:buFont typeface="Arial" charset="0"/>
              <a:buChar char="•"/>
            </a:pPr>
            <a:r>
              <a:rPr lang="en-US" sz="1600" dirty="0" smtClean="0">
                <a:solidFill>
                  <a:srgbClr val="0C2146"/>
                </a:solidFill>
              </a:rPr>
              <a:t>Dental Amalgam Phase-down</a:t>
            </a:r>
          </a:p>
          <a:p>
            <a:pPr marL="1200150" lvl="2" indent="-285750">
              <a:lnSpc>
                <a:spcPct val="120000"/>
              </a:lnSpc>
              <a:buClr>
                <a:srgbClr val="00A6E8"/>
              </a:buClr>
              <a:buSzPct val="135000"/>
              <a:buFont typeface="Arial" charset="0"/>
              <a:buChar char="•"/>
            </a:pPr>
            <a:r>
              <a:rPr lang="en-US" sz="1600" dirty="0" smtClean="0">
                <a:solidFill>
                  <a:srgbClr val="0C2146"/>
                </a:solidFill>
              </a:rPr>
              <a:t>New Products</a:t>
            </a:r>
          </a:p>
          <a:p>
            <a:pPr marL="1200150" lvl="2" indent="-285750">
              <a:lnSpc>
                <a:spcPct val="120000"/>
              </a:lnSpc>
              <a:buClr>
                <a:srgbClr val="00A6E8"/>
              </a:buClr>
              <a:buSzPct val="135000"/>
              <a:buFont typeface="Arial" charset="0"/>
              <a:buChar char="•"/>
            </a:pPr>
            <a:r>
              <a:rPr lang="en-US" sz="1600" dirty="0" smtClean="0">
                <a:solidFill>
                  <a:srgbClr val="0C2146"/>
                </a:solidFill>
              </a:rPr>
              <a:t>SECTION ONE SUMMARY: PRODUCT LEGAL AUTHORITIES</a:t>
            </a:r>
          </a:p>
          <a:p>
            <a:pPr marL="285750" indent="-285750">
              <a:lnSpc>
                <a:spcPct val="120000"/>
              </a:lnSpc>
              <a:buClr>
                <a:srgbClr val="00A6E8"/>
              </a:buClr>
              <a:buSzPct val="135000"/>
              <a:buFont typeface="Arial" charset="0"/>
              <a:buChar char="•"/>
            </a:pPr>
            <a:r>
              <a:rPr lang="en-US" sz="1600" b="1" dirty="0" smtClean="0">
                <a:solidFill>
                  <a:srgbClr val="00A6E8"/>
                </a:solidFill>
              </a:rPr>
              <a:t>ARTICLE 5 AND ANNEX B (PROCESSES)</a:t>
            </a:r>
            <a:endParaRPr lang="en-US" sz="1600" dirty="0" smtClean="0">
              <a:solidFill>
                <a:srgbClr val="0C2146"/>
              </a:solidFill>
            </a:endParaRPr>
          </a:p>
          <a:p>
            <a:pPr marL="742950" lvl="1" indent="-285750">
              <a:lnSpc>
                <a:spcPct val="120000"/>
              </a:lnSpc>
              <a:buClr>
                <a:srgbClr val="00A6E8"/>
              </a:buClr>
              <a:buSzPct val="135000"/>
              <a:buFont typeface="Arial" charset="0"/>
              <a:buChar char="•"/>
            </a:pPr>
            <a:r>
              <a:rPr lang="en-US" sz="1600" b="1" dirty="0" smtClean="0">
                <a:solidFill>
                  <a:srgbClr val="00A6E8"/>
                </a:solidFill>
              </a:rPr>
              <a:t>SECTION TWO: </a:t>
            </a:r>
            <a:r>
              <a:rPr lang="en-US" sz="1600" dirty="0" smtClean="0">
                <a:solidFill>
                  <a:srgbClr val="00A6E8"/>
                </a:solidFill>
              </a:rPr>
              <a:t>MANUFACTURING PROCESS </a:t>
            </a:r>
            <a:br>
              <a:rPr lang="en-US" sz="1600" dirty="0" smtClean="0">
                <a:solidFill>
                  <a:srgbClr val="00A6E8"/>
                </a:solidFill>
              </a:rPr>
            </a:br>
            <a:r>
              <a:rPr lang="en-US" sz="1600" dirty="0" smtClean="0">
                <a:solidFill>
                  <a:srgbClr val="00A6E8"/>
                </a:solidFill>
              </a:rPr>
              <a:t>PHASE-OUTS</a:t>
            </a:r>
          </a:p>
          <a:p>
            <a:pPr marL="1200150" lvl="2" indent="-285750">
              <a:lnSpc>
                <a:spcPct val="120000"/>
              </a:lnSpc>
              <a:buClr>
                <a:srgbClr val="00A6E8"/>
              </a:buClr>
              <a:buSzPct val="135000"/>
              <a:buFont typeface="Arial" charset="0"/>
              <a:buChar char="•"/>
            </a:pPr>
            <a:r>
              <a:rPr lang="en-US" sz="1600" dirty="0" smtClean="0">
                <a:solidFill>
                  <a:srgbClr val="0C2146"/>
                </a:solidFill>
              </a:rPr>
              <a:t>Mercury at </a:t>
            </a:r>
            <a:r>
              <a:rPr lang="en-US" sz="1600" dirty="0" err="1" smtClean="0">
                <a:solidFill>
                  <a:srgbClr val="0C2146"/>
                </a:solidFill>
              </a:rPr>
              <a:t>Chlor</a:t>
            </a:r>
            <a:r>
              <a:rPr lang="en-US" sz="1600" dirty="0" smtClean="0">
                <a:solidFill>
                  <a:srgbClr val="0C2146"/>
                </a:solidFill>
              </a:rPr>
              <a:t>-Alkali Plants</a:t>
            </a:r>
          </a:p>
          <a:p>
            <a:pPr marL="1200150" lvl="2" indent="-285750">
              <a:lnSpc>
                <a:spcPct val="120000"/>
              </a:lnSpc>
              <a:buClr>
                <a:srgbClr val="00A6E8"/>
              </a:buClr>
              <a:buSzPct val="135000"/>
              <a:buFont typeface="Arial" charset="0"/>
              <a:buChar char="•"/>
            </a:pPr>
            <a:r>
              <a:rPr lang="en-US" sz="1600" dirty="0" smtClean="0">
                <a:solidFill>
                  <a:srgbClr val="0C2146"/>
                </a:solidFill>
              </a:rPr>
              <a:t>Restricted Mercury Uses In Manufacturing</a:t>
            </a:r>
          </a:p>
        </p:txBody>
      </p:sp>
      <p:sp>
        <p:nvSpPr>
          <p:cNvPr id="8" name="TextBox 7"/>
          <p:cNvSpPr txBox="1"/>
          <p:nvPr/>
        </p:nvSpPr>
        <p:spPr>
          <a:xfrm>
            <a:off x="6472640" y="1419056"/>
            <a:ext cx="5439960" cy="4563557"/>
          </a:xfrm>
          <a:prstGeom prst="rect">
            <a:avLst/>
          </a:prstGeom>
          <a:noFill/>
        </p:spPr>
        <p:txBody>
          <a:bodyPr wrap="square" rtlCol="0">
            <a:spAutoFit/>
          </a:bodyPr>
          <a:lstStyle/>
          <a:p>
            <a:pPr marL="1200150" lvl="2" indent="-285750">
              <a:lnSpc>
                <a:spcPct val="120000"/>
              </a:lnSpc>
              <a:buClr>
                <a:srgbClr val="00A6E8"/>
              </a:buClr>
              <a:buSzPct val="135000"/>
              <a:buFont typeface="Arial" charset="0"/>
              <a:buChar char="•"/>
            </a:pPr>
            <a:r>
              <a:rPr lang="en-US" sz="1600" dirty="0">
                <a:solidFill>
                  <a:srgbClr val="0C2146"/>
                </a:solidFill>
              </a:rPr>
              <a:t>Key VCM </a:t>
            </a:r>
            <a:r>
              <a:rPr lang="en-US" sz="1600" dirty="0" smtClean="0">
                <a:solidFill>
                  <a:srgbClr val="0C2146"/>
                </a:solidFill>
              </a:rPr>
              <a:t>Requirements</a:t>
            </a:r>
          </a:p>
          <a:p>
            <a:pPr marL="1200150" lvl="2" indent="-285750">
              <a:lnSpc>
                <a:spcPct val="120000"/>
              </a:lnSpc>
              <a:buClr>
                <a:srgbClr val="00A6E8"/>
              </a:buClr>
              <a:buSzPct val="135000"/>
              <a:buFont typeface="Arial" charset="0"/>
              <a:buChar char="•"/>
            </a:pPr>
            <a:r>
              <a:rPr lang="en-US" sz="1600" dirty="0" smtClean="0">
                <a:solidFill>
                  <a:srgbClr val="0C2146"/>
                </a:solidFill>
              </a:rPr>
              <a:t>Key Polyurethane Requirements</a:t>
            </a:r>
          </a:p>
          <a:p>
            <a:pPr marL="1200150" lvl="2" indent="-285750">
              <a:lnSpc>
                <a:spcPct val="120000"/>
              </a:lnSpc>
              <a:buClr>
                <a:srgbClr val="00A6E8"/>
              </a:buClr>
              <a:buSzPct val="135000"/>
              <a:buFont typeface="Arial" charset="0"/>
              <a:buChar char="•"/>
            </a:pPr>
            <a:r>
              <a:rPr lang="en-US" sz="1600" dirty="0" smtClean="0">
                <a:solidFill>
                  <a:srgbClr val="0C2146"/>
                </a:solidFill>
              </a:rPr>
              <a:t>Common Requirements For All Five Processes</a:t>
            </a:r>
          </a:p>
          <a:p>
            <a:pPr marL="1200150" lvl="2" indent="-285750">
              <a:lnSpc>
                <a:spcPct val="120000"/>
              </a:lnSpc>
              <a:buClr>
                <a:srgbClr val="00A6E8"/>
              </a:buClr>
              <a:buSzPct val="135000"/>
              <a:buFont typeface="Arial" charset="0"/>
              <a:buChar char="•"/>
            </a:pPr>
            <a:r>
              <a:rPr lang="en-US" sz="1600" dirty="0" smtClean="0">
                <a:solidFill>
                  <a:srgbClr val="0C2146"/>
                </a:solidFill>
              </a:rPr>
              <a:t>New Processes</a:t>
            </a:r>
          </a:p>
          <a:p>
            <a:pPr marL="1200150" lvl="2" indent="-285750">
              <a:lnSpc>
                <a:spcPct val="120000"/>
              </a:lnSpc>
              <a:buClr>
                <a:srgbClr val="00A6E8"/>
              </a:buClr>
              <a:buSzPct val="135000"/>
              <a:buFont typeface="Arial" charset="0"/>
              <a:buChar char="•"/>
            </a:pPr>
            <a:r>
              <a:rPr lang="en-US" sz="1600" dirty="0">
                <a:solidFill>
                  <a:srgbClr val="0C2146"/>
                </a:solidFill>
              </a:rPr>
              <a:t>SECTION </a:t>
            </a:r>
            <a:r>
              <a:rPr lang="en-US" sz="1600" dirty="0" smtClean="0">
                <a:solidFill>
                  <a:srgbClr val="0C2146"/>
                </a:solidFill>
              </a:rPr>
              <a:t>TWO SUMMARY</a:t>
            </a:r>
            <a:r>
              <a:rPr lang="en-US" sz="1600" dirty="0">
                <a:solidFill>
                  <a:srgbClr val="0C2146"/>
                </a:solidFill>
              </a:rPr>
              <a:t>: </a:t>
            </a:r>
            <a:r>
              <a:rPr lang="en-US" sz="1600" dirty="0" smtClean="0">
                <a:solidFill>
                  <a:srgbClr val="0C2146"/>
                </a:solidFill>
              </a:rPr>
              <a:t>MANUFACTURING LEGAL </a:t>
            </a:r>
            <a:r>
              <a:rPr lang="en-US" sz="1600" dirty="0">
                <a:solidFill>
                  <a:srgbClr val="0C2146"/>
                </a:solidFill>
              </a:rPr>
              <a:t>AUTHORITIES</a:t>
            </a:r>
          </a:p>
          <a:p>
            <a:pPr marL="285750" indent="-285750">
              <a:lnSpc>
                <a:spcPct val="120000"/>
              </a:lnSpc>
              <a:buClr>
                <a:srgbClr val="00A6E8"/>
              </a:buClr>
              <a:buSzPct val="135000"/>
              <a:buFont typeface="Arial" charset="0"/>
              <a:buChar char="•"/>
            </a:pPr>
            <a:r>
              <a:rPr lang="en-US" sz="1600" b="1" dirty="0" smtClean="0">
                <a:solidFill>
                  <a:srgbClr val="00A6E8"/>
                </a:solidFill>
              </a:rPr>
              <a:t>ARTICLE 6 (EXTENSION OF TIME)</a:t>
            </a:r>
            <a:endParaRPr lang="en-US" sz="1600" dirty="0" smtClean="0">
              <a:solidFill>
                <a:srgbClr val="0C2146"/>
              </a:solidFill>
            </a:endParaRPr>
          </a:p>
          <a:p>
            <a:pPr marL="742950" lvl="1" indent="-285750">
              <a:lnSpc>
                <a:spcPct val="120000"/>
              </a:lnSpc>
              <a:buClr>
                <a:srgbClr val="00A6E8"/>
              </a:buClr>
              <a:buSzPct val="135000"/>
              <a:buFont typeface="Arial" charset="0"/>
              <a:buChar char="•"/>
            </a:pPr>
            <a:r>
              <a:rPr lang="en-US" sz="1600" b="1" dirty="0" smtClean="0">
                <a:solidFill>
                  <a:srgbClr val="00A6E8"/>
                </a:solidFill>
              </a:rPr>
              <a:t>SECTION THREE: </a:t>
            </a:r>
            <a:r>
              <a:rPr lang="en-US" sz="1600" dirty="0" smtClean="0">
                <a:solidFill>
                  <a:srgbClr val="00A6E8"/>
                </a:solidFill>
              </a:rPr>
              <a:t>ARTICLE 6 EXEMPTION PROCESS</a:t>
            </a:r>
          </a:p>
          <a:p>
            <a:pPr marL="1200150" lvl="2" indent="-285750">
              <a:lnSpc>
                <a:spcPct val="120000"/>
              </a:lnSpc>
              <a:buClr>
                <a:srgbClr val="00A6E8"/>
              </a:buClr>
              <a:buSzPct val="135000"/>
              <a:buFont typeface="Arial" charset="0"/>
              <a:buChar char="•"/>
            </a:pPr>
            <a:r>
              <a:rPr lang="en-US" sz="1600" dirty="0" smtClean="0">
                <a:solidFill>
                  <a:srgbClr val="0C2146"/>
                </a:solidFill>
              </a:rPr>
              <a:t>Structure of Article 6</a:t>
            </a:r>
          </a:p>
          <a:p>
            <a:pPr marL="1200150" lvl="2" indent="-285750">
              <a:lnSpc>
                <a:spcPct val="120000"/>
              </a:lnSpc>
              <a:buClr>
                <a:srgbClr val="00A6E8"/>
              </a:buClr>
              <a:buSzPct val="135000"/>
              <a:buFont typeface="Arial" charset="0"/>
              <a:buChar char="•"/>
            </a:pPr>
            <a:r>
              <a:rPr lang="en-US" sz="1600" dirty="0" smtClean="0">
                <a:solidFill>
                  <a:srgbClr val="0C2146"/>
                </a:solidFill>
              </a:rPr>
              <a:t>When to Register for Initial Exemption</a:t>
            </a:r>
          </a:p>
          <a:p>
            <a:pPr marL="1200150" lvl="2" indent="-285750">
              <a:lnSpc>
                <a:spcPct val="120000"/>
              </a:lnSpc>
              <a:buClr>
                <a:srgbClr val="00A6E8"/>
              </a:buClr>
              <a:buSzPct val="135000"/>
              <a:buFont typeface="Arial" charset="0"/>
              <a:buChar char="•"/>
            </a:pPr>
            <a:r>
              <a:rPr lang="en-US" sz="1600" dirty="0" smtClean="0">
                <a:solidFill>
                  <a:srgbClr val="0C2146"/>
                </a:solidFill>
              </a:rPr>
              <a:t>How to Register</a:t>
            </a:r>
          </a:p>
          <a:p>
            <a:pPr marL="1200150" lvl="2" indent="-285750">
              <a:lnSpc>
                <a:spcPct val="120000"/>
              </a:lnSpc>
              <a:buClr>
                <a:srgbClr val="00A6E8"/>
              </a:buClr>
              <a:buSzPct val="135000"/>
              <a:buFont typeface="Arial" charset="0"/>
              <a:buChar char="•"/>
            </a:pPr>
            <a:r>
              <a:rPr lang="en-US" sz="1600" dirty="0" smtClean="0">
                <a:solidFill>
                  <a:srgbClr val="0C2146"/>
                </a:solidFill>
              </a:rPr>
              <a:t>Duration of Initial Exemption</a:t>
            </a:r>
          </a:p>
          <a:p>
            <a:pPr marL="285750" indent="-285750">
              <a:lnSpc>
                <a:spcPct val="120000"/>
              </a:lnSpc>
              <a:buClr>
                <a:srgbClr val="00A6E8"/>
              </a:buClr>
              <a:buSzPct val="135000"/>
              <a:buFont typeface="Arial" charset="0"/>
              <a:buChar char="•"/>
            </a:pPr>
            <a:r>
              <a:rPr lang="en-US" sz="1600" b="1" dirty="0" smtClean="0">
                <a:solidFill>
                  <a:srgbClr val="00A6E8"/>
                </a:solidFill>
              </a:rPr>
              <a:t>PREPARATION FOR CONVENTION (MIA)</a:t>
            </a:r>
          </a:p>
          <a:p>
            <a:pPr marL="285750" indent="-285750">
              <a:lnSpc>
                <a:spcPct val="120000"/>
              </a:lnSpc>
              <a:buClr>
                <a:srgbClr val="00A6E8"/>
              </a:buClr>
              <a:buSzPct val="135000"/>
              <a:buFont typeface="Arial" charset="0"/>
              <a:buChar char="•"/>
            </a:pPr>
            <a:r>
              <a:rPr lang="en-US" sz="1600" b="1" dirty="0" smtClean="0">
                <a:solidFill>
                  <a:srgbClr val="00A6E8"/>
                </a:solidFill>
              </a:rPr>
              <a:t>RESOURCES</a:t>
            </a:r>
          </a:p>
          <a:p>
            <a:pPr marL="742950" lvl="1" indent="-285750">
              <a:lnSpc>
                <a:spcPct val="125000"/>
              </a:lnSpc>
              <a:buClr>
                <a:srgbClr val="00A6E8"/>
              </a:buClr>
              <a:buSzPct val="135000"/>
              <a:buFont typeface="Arial" charset="0"/>
              <a:buChar char="•"/>
            </a:pPr>
            <a:endParaRPr lang="en-US" dirty="0" smtClean="0">
              <a:solidFill>
                <a:srgbClr val="0C2146"/>
              </a:solidFill>
            </a:endParaRPr>
          </a:p>
        </p:txBody>
      </p:sp>
      <p:cxnSp>
        <p:nvCxnSpPr>
          <p:cNvPr id="9" name="Straight Connector 8"/>
          <p:cNvCxnSpPr/>
          <p:nvPr/>
        </p:nvCxnSpPr>
        <p:spPr>
          <a:xfrm>
            <a:off x="554440" y="1244600"/>
            <a:ext cx="11127606"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00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20</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1243584"/>
            <a:ext cx="12197370" cy="4411036"/>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STRUCTURE OF ARTICLE 6</a:t>
            </a:r>
            <a:endParaRPr lang="en-US" sz="2300" dirty="0">
              <a:solidFill>
                <a:srgbClr val="0C2146"/>
              </a:solidFill>
            </a:endParaRPr>
          </a:p>
        </p:txBody>
      </p:sp>
      <p:sp>
        <p:nvSpPr>
          <p:cNvPr id="15" name="Rectangle 14"/>
          <p:cNvSpPr/>
          <p:nvPr/>
        </p:nvSpPr>
        <p:spPr>
          <a:xfrm>
            <a:off x="-1" y="2050223"/>
            <a:ext cx="5291191" cy="282361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54440" y="2220151"/>
            <a:ext cx="4623735" cy="2308324"/>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smtClean="0">
                <a:solidFill>
                  <a:schemeClr val="bg1"/>
                </a:solidFill>
              </a:rPr>
              <a:t>Two separate processes</a:t>
            </a:r>
          </a:p>
          <a:p>
            <a:pPr marL="285750" indent="-285750">
              <a:lnSpc>
                <a:spcPct val="200000"/>
              </a:lnSpc>
              <a:buClr>
                <a:srgbClr val="00A6E8"/>
              </a:buClr>
              <a:buSzPct val="135000"/>
              <a:buFont typeface="Arial" charset="0"/>
              <a:buChar char="•"/>
            </a:pPr>
            <a:r>
              <a:rPr lang="en-US" dirty="0" smtClean="0">
                <a:solidFill>
                  <a:schemeClr val="bg1"/>
                </a:solidFill>
              </a:rPr>
              <a:t>Each provides up to five years</a:t>
            </a:r>
          </a:p>
          <a:p>
            <a:pPr marL="285750" indent="-285750">
              <a:lnSpc>
                <a:spcPct val="200000"/>
              </a:lnSpc>
              <a:buClr>
                <a:srgbClr val="00A6E8"/>
              </a:buClr>
              <a:buSzPct val="135000"/>
              <a:buFont typeface="Arial" charset="0"/>
              <a:buChar char="•"/>
            </a:pPr>
            <a:r>
              <a:rPr lang="en-US" dirty="0" smtClean="0">
                <a:solidFill>
                  <a:schemeClr val="bg1"/>
                </a:solidFill>
              </a:rPr>
              <a:t>First is registration</a:t>
            </a:r>
          </a:p>
          <a:p>
            <a:pPr marL="285750" indent="-285750">
              <a:lnSpc>
                <a:spcPct val="200000"/>
              </a:lnSpc>
              <a:buClr>
                <a:srgbClr val="00A6E8"/>
              </a:buClr>
              <a:buSzPct val="135000"/>
              <a:buFont typeface="Arial" charset="0"/>
              <a:buChar char="•"/>
            </a:pPr>
            <a:r>
              <a:rPr lang="en-US" dirty="0" smtClean="0">
                <a:solidFill>
                  <a:schemeClr val="bg1"/>
                </a:solidFill>
              </a:rPr>
              <a:t>Second requires COP approval </a:t>
            </a: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a:t>
            </a:r>
            <a:r>
              <a:rPr lang="en-US" sz="1000" b="1" dirty="0" smtClean="0">
                <a:solidFill>
                  <a:srgbClr val="00AFEE"/>
                </a:solidFill>
              </a:rPr>
              <a:t>STRUCTURE OF ARTICLE 6</a:t>
            </a:r>
            <a:endParaRPr lang="en-US" sz="1000" b="1" dirty="0">
              <a:solidFill>
                <a:srgbClr val="00AFEE"/>
              </a:solidFill>
            </a:endParaRP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1" name="Right Arrow Callout 10"/>
          <p:cNvSpPr/>
          <p:nvPr/>
        </p:nvSpPr>
        <p:spPr>
          <a:xfrm>
            <a:off x="9162739" y="471855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8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WHEN TO REGISTER FOR INITIAL EXEMPTION</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21</a:t>
            </a:fld>
            <a:endParaRPr lang="en-US"/>
          </a:p>
        </p:txBody>
      </p:sp>
      <p:sp>
        <p:nvSpPr>
          <p:cNvPr id="35" name="Rectangle 34"/>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WHEN TO REGISTER FOR INITIAL EXEMPTION</a:t>
            </a: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1" name="Right Arrow Callout 10"/>
          <p:cNvSpPr/>
          <p:nvPr/>
        </p:nvSpPr>
        <p:spPr>
          <a:xfrm>
            <a:off x="9162739" y="495280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3"/>
          <a:stretch>
            <a:fillRect/>
          </a:stretch>
        </p:blipFill>
        <p:spPr>
          <a:xfrm>
            <a:off x="874913" y="2567947"/>
            <a:ext cx="838104" cy="838104"/>
          </a:xfrm>
          <a:prstGeom prst="rect">
            <a:avLst/>
          </a:prstGeom>
        </p:spPr>
      </p:pic>
      <p:grpSp>
        <p:nvGrpSpPr>
          <p:cNvPr id="4" name="Group 3"/>
          <p:cNvGrpSpPr/>
          <p:nvPr/>
        </p:nvGrpSpPr>
        <p:grpSpPr>
          <a:xfrm>
            <a:off x="620240" y="4524274"/>
            <a:ext cx="1325880" cy="1143000"/>
            <a:chOff x="235758" y="4248337"/>
            <a:chExt cx="1659132" cy="888094"/>
          </a:xfrm>
        </p:grpSpPr>
        <p:sp>
          <p:nvSpPr>
            <p:cNvPr id="15" name="Rectangle 14"/>
            <p:cNvSpPr/>
            <p:nvPr/>
          </p:nvSpPr>
          <p:spPr>
            <a:xfrm>
              <a:off x="235758" y="4248337"/>
              <a:ext cx="1659132" cy="888094"/>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83464" y="4361019"/>
              <a:ext cx="1588559" cy="622057"/>
            </a:xfrm>
            <a:prstGeom prst="rect">
              <a:avLst/>
            </a:prstGeom>
            <a:noFill/>
          </p:spPr>
          <p:txBody>
            <a:bodyPr wrap="square" rtlCol="0">
              <a:spAutoFit/>
            </a:bodyPr>
            <a:lstStyle/>
            <a:p>
              <a:pPr>
                <a:lnSpc>
                  <a:spcPct val="110000"/>
                </a:lnSpc>
              </a:pPr>
              <a:r>
                <a:rPr lang="en-US" sz="1050" dirty="0" smtClean="0">
                  <a:solidFill>
                    <a:schemeClr val="bg1"/>
                  </a:solidFill>
                </a:rPr>
                <a:t>Governments ratify the Convention in their home countries…</a:t>
              </a:r>
              <a:endParaRPr lang="en-US" sz="1050" dirty="0">
                <a:solidFill>
                  <a:schemeClr val="bg1"/>
                </a:solidFill>
              </a:endParaRPr>
            </a:p>
          </p:txBody>
        </p:sp>
      </p:grpSp>
      <p:grpSp>
        <p:nvGrpSpPr>
          <p:cNvPr id="6" name="Group 5"/>
          <p:cNvGrpSpPr/>
          <p:nvPr/>
        </p:nvGrpSpPr>
        <p:grpSpPr>
          <a:xfrm>
            <a:off x="1994865" y="4524270"/>
            <a:ext cx="1729294" cy="1142999"/>
            <a:chOff x="2048437" y="4248337"/>
            <a:chExt cx="1675335" cy="888095"/>
          </a:xfrm>
        </p:grpSpPr>
        <p:sp>
          <p:nvSpPr>
            <p:cNvPr id="81" name="Rectangle 80"/>
            <p:cNvSpPr/>
            <p:nvPr/>
          </p:nvSpPr>
          <p:spPr>
            <a:xfrm>
              <a:off x="2048437" y="4248337"/>
              <a:ext cx="1675335" cy="888095"/>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079777" y="4321550"/>
              <a:ext cx="1588559" cy="622058"/>
            </a:xfrm>
            <a:prstGeom prst="rect">
              <a:avLst/>
            </a:prstGeom>
            <a:noFill/>
          </p:spPr>
          <p:txBody>
            <a:bodyPr wrap="square" rtlCol="0">
              <a:spAutoFit/>
            </a:bodyPr>
            <a:lstStyle/>
            <a:p>
              <a:pPr>
                <a:lnSpc>
                  <a:spcPct val="110000"/>
                </a:lnSpc>
              </a:pPr>
              <a:r>
                <a:rPr lang="en-US" sz="1050" dirty="0">
                  <a:solidFill>
                    <a:schemeClr val="bg1"/>
                  </a:solidFill>
                </a:rPr>
                <a:t>Governments deposit their ratification </a:t>
              </a:r>
              <a:r>
                <a:rPr lang="en-US" sz="1050" dirty="0" smtClean="0">
                  <a:solidFill>
                    <a:schemeClr val="bg1"/>
                  </a:solidFill>
                </a:rPr>
                <a:t>documentation with Secretary General of the UN…</a:t>
              </a:r>
              <a:endParaRPr lang="en-US" sz="1050" dirty="0">
                <a:solidFill>
                  <a:schemeClr val="bg1"/>
                </a:solidFill>
              </a:endParaRPr>
            </a:p>
          </p:txBody>
        </p:sp>
      </p:grpSp>
      <p:grpSp>
        <p:nvGrpSpPr>
          <p:cNvPr id="14" name="Group 13"/>
          <p:cNvGrpSpPr/>
          <p:nvPr/>
        </p:nvGrpSpPr>
        <p:grpSpPr>
          <a:xfrm>
            <a:off x="3772904" y="4524274"/>
            <a:ext cx="1507293" cy="1143000"/>
            <a:chOff x="3708369" y="3074357"/>
            <a:chExt cx="1507293" cy="1143000"/>
          </a:xfrm>
        </p:grpSpPr>
        <p:sp>
          <p:nvSpPr>
            <p:cNvPr id="83" name="Rectangle 82"/>
            <p:cNvSpPr/>
            <p:nvPr/>
          </p:nvSpPr>
          <p:spPr>
            <a:xfrm>
              <a:off x="3708369" y="3074357"/>
              <a:ext cx="1507293" cy="1143000"/>
            </a:xfrm>
            <a:prstGeom prst="rect">
              <a:avLst/>
            </a:prstGeom>
            <a:solidFill>
              <a:srgbClr val="00A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3778095" y="3104763"/>
              <a:ext cx="1384352" cy="1061829"/>
            </a:xfrm>
            <a:prstGeom prst="rect">
              <a:avLst/>
            </a:prstGeom>
            <a:noFill/>
          </p:spPr>
          <p:txBody>
            <a:bodyPr wrap="square" rtlCol="0">
              <a:spAutoFit/>
            </a:bodyPr>
            <a:lstStyle/>
            <a:p>
              <a:r>
                <a:rPr lang="en-US" sz="1050" dirty="0">
                  <a:solidFill>
                    <a:schemeClr val="bg1"/>
                  </a:solidFill>
                </a:rPr>
                <a:t>When the 50</a:t>
              </a:r>
              <a:r>
                <a:rPr lang="en-US" sz="1050" baseline="30000" dirty="0">
                  <a:solidFill>
                    <a:schemeClr val="bg1"/>
                  </a:solidFill>
                </a:rPr>
                <a:t>th</a:t>
              </a:r>
              <a:r>
                <a:rPr lang="en-US" sz="1050" dirty="0">
                  <a:solidFill>
                    <a:schemeClr val="bg1"/>
                  </a:solidFill>
                </a:rPr>
                <a:t> government deposits its </a:t>
              </a:r>
              <a:r>
                <a:rPr lang="en-US" sz="1050" dirty="0" smtClean="0">
                  <a:solidFill>
                    <a:schemeClr val="bg1"/>
                  </a:solidFill>
                </a:rPr>
                <a:t>ratification documentation</a:t>
              </a:r>
              <a:r>
                <a:rPr lang="en-US" sz="1050" dirty="0">
                  <a:solidFill>
                    <a:schemeClr val="bg1"/>
                  </a:solidFill>
                </a:rPr>
                <a:t>, it triggers a 90-day period</a:t>
              </a:r>
              <a:r>
                <a:rPr lang="en-US" sz="1050" dirty="0" smtClean="0">
                  <a:solidFill>
                    <a:schemeClr val="bg1"/>
                  </a:solidFill>
                </a:rPr>
                <a:t>…</a:t>
              </a:r>
              <a:endParaRPr lang="en-US" sz="1050" dirty="0">
                <a:solidFill>
                  <a:schemeClr val="bg1"/>
                </a:solidFill>
              </a:endParaRPr>
            </a:p>
          </p:txBody>
        </p:sp>
      </p:grpSp>
      <p:grpSp>
        <p:nvGrpSpPr>
          <p:cNvPr id="16" name="Group 15"/>
          <p:cNvGrpSpPr/>
          <p:nvPr/>
        </p:nvGrpSpPr>
        <p:grpSpPr>
          <a:xfrm>
            <a:off x="5328942" y="4509333"/>
            <a:ext cx="1450232" cy="1160957"/>
            <a:chOff x="5329746" y="3028608"/>
            <a:chExt cx="1450232" cy="1160957"/>
          </a:xfrm>
        </p:grpSpPr>
        <p:sp>
          <p:nvSpPr>
            <p:cNvPr id="86" name="Rectangle 85"/>
            <p:cNvSpPr/>
            <p:nvPr/>
          </p:nvSpPr>
          <p:spPr>
            <a:xfrm>
              <a:off x="5329746" y="3046565"/>
              <a:ext cx="1401487" cy="1143000"/>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339699" y="3028608"/>
              <a:ext cx="1440279" cy="1156086"/>
            </a:xfrm>
            <a:prstGeom prst="rect">
              <a:avLst/>
            </a:prstGeom>
            <a:noFill/>
          </p:spPr>
          <p:txBody>
            <a:bodyPr wrap="square" rtlCol="0">
              <a:spAutoFit/>
            </a:bodyPr>
            <a:lstStyle/>
            <a:p>
              <a:pPr>
                <a:lnSpc>
                  <a:spcPct val="110000"/>
                </a:lnSpc>
              </a:pPr>
              <a:r>
                <a:rPr lang="en-US" sz="1050" b="1" dirty="0" smtClean="0">
                  <a:solidFill>
                    <a:schemeClr val="bg1"/>
                  </a:solidFill>
                </a:rPr>
                <a:t>THE FIRST 50 GOVERNMENTS MUST REGISTER FOR AN EXEMPTION </a:t>
              </a:r>
              <a:r>
                <a:rPr lang="en-US" sz="1050" b="1" smtClean="0">
                  <a:solidFill>
                    <a:schemeClr val="bg1"/>
                  </a:solidFill>
                </a:rPr>
                <a:t>BEFORE OR </a:t>
              </a:r>
              <a:r>
                <a:rPr lang="en-US" sz="1050" b="1" dirty="0" smtClean="0">
                  <a:solidFill>
                    <a:schemeClr val="bg1"/>
                  </a:solidFill>
                </a:rPr>
                <a:t>DURING THIS </a:t>
              </a:r>
              <a:br>
                <a:rPr lang="en-US" sz="1050" b="1" dirty="0" smtClean="0">
                  <a:solidFill>
                    <a:schemeClr val="bg1"/>
                  </a:solidFill>
                </a:rPr>
              </a:br>
              <a:r>
                <a:rPr lang="en-US" sz="1050" b="1" dirty="0" smtClean="0">
                  <a:solidFill>
                    <a:schemeClr val="bg1"/>
                  </a:solidFill>
                </a:rPr>
                <a:t>90-DAY PERIOD.</a:t>
              </a:r>
              <a:endParaRPr lang="en-US" sz="1050" b="1" dirty="0">
                <a:solidFill>
                  <a:schemeClr val="bg1"/>
                </a:solidFill>
              </a:endParaRPr>
            </a:p>
          </p:txBody>
        </p:sp>
      </p:grpSp>
      <p:sp>
        <p:nvSpPr>
          <p:cNvPr id="88" name="Rectangle 87"/>
          <p:cNvSpPr/>
          <p:nvPr/>
        </p:nvSpPr>
        <p:spPr>
          <a:xfrm>
            <a:off x="6779180" y="4524275"/>
            <a:ext cx="1899161" cy="1146017"/>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1281280" y="3401919"/>
            <a:ext cx="6440415" cy="1137819"/>
            <a:chOff x="1281280" y="2757225"/>
            <a:chExt cx="6440415" cy="709628"/>
          </a:xfrm>
        </p:grpSpPr>
        <p:cxnSp>
          <p:nvCxnSpPr>
            <p:cNvPr id="18" name="Straight Connector 17"/>
            <p:cNvCxnSpPr/>
            <p:nvPr/>
          </p:nvCxnSpPr>
          <p:spPr>
            <a:xfrm>
              <a:off x="1281280"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2868706"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524165"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054898"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721695" y="2757225"/>
              <a:ext cx="0" cy="709628"/>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grpSp>
      <p:sp>
        <p:nvSpPr>
          <p:cNvPr id="19" name="Right Arrow 18"/>
          <p:cNvSpPr/>
          <p:nvPr/>
        </p:nvSpPr>
        <p:spPr>
          <a:xfrm>
            <a:off x="1326634" y="3642990"/>
            <a:ext cx="6338365" cy="835921"/>
          </a:xfrm>
          <a:prstGeom prst="rightArrow">
            <a:avLst/>
          </a:prstGeom>
          <a:solidFill>
            <a:srgbClr val="0C214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TextBox 94"/>
          <p:cNvSpPr txBox="1"/>
          <p:nvPr/>
        </p:nvSpPr>
        <p:spPr>
          <a:xfrm>
            <a:off x="1424005" y="3858354"/>
            <a:ext cx="6230834" cy="369332"/>
          </a:xfrm>
          <a:prstGeom prst="rect">
            <a:avLst/>
          </a:prstGeom>
          <a:noFill/>
        </p:spPr>
        <p:txBody>
          <a:bodyPr wrap="square" rtlCol="0">
            <a:spAutoFit/>
          </a:bodyPr>
          <a:lstStyle/>
          <a:p>
            <a:r>
              <a:rPr lang="en-US" b="1" dirty="0" smtClean="0">
                <a:solidFill>
                  <a:schemeClr val="bg1"/>
                </a:solidFill>
              </a:rPr>
              <a:t>TIMELINE FOR THE FIRST 50 GOVERNMENTS</a:t>
            </a:r>
            <a:endParaRPr lang="en-US" b="1" dirty="0">
              <a:solidFill>
                <a:schemeClr val="bg1"/>
              </a:solidFill>
            </a:endParaRPr>
          </a:p>
        </p:txBody>
      </p:sp>
      <p:sp>
        <p:nvSpPr>
          <p:cNvPr id="8" name="Oval 7"/>
          <p:cNvSpPr/>
          <p:nvPr/>
        </p:nvSpPr>
        <p:spPr>
          <a:xfrm>
            <a:off x="5269178" y="2099695"/>
            <a:ext cx="1565897" cy="1565896"/>
          </a:xfrm>
          <a:prstGeom prst="ellipse">
            <a:avLst/>
          </a:prstGeom>
          <a:solidFill>
            <a:srgbClr val="FAA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927673" y="2099695"/>
            <a:ext cx="1565897" cy="1565896"/>
          </a:xfrm>
          <a:prstGeom prst="ellipse">
            <a:avLst/>
          </a:prstGeom>
          <a:solidFill>
            <a:srgbClr val="0C21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txBox="1">
            <a:spLocks/>
          </p:cNvSpPr>
          <p:nvPr/>
        </p:nvSpPr>
        <p:spPr>
          <a:xfrm>
            <a:off x="5261838" y="2553743"/>
            <a:ext cx="1588123" cy="68759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dirty="0" smtClean="0">
                <a:solidFill>
                  <a:schemeClr val="bg1"/>
                </a:solidFill>
              </a:rPr>
              <a:t>90</a:t>
            </a:r>
          </a:p>
          <a:p>
            <a:pPr algn="ctr"/>
            <a:r>
              <a:rPr lang="en-US" sz="2800" dirty="0" smtClean="0">
                <a:solidFill>
                  <a:schemeClr val="bg1"/>
                </a:solidFill>
              </a:rPr>
              <a:t>DAYS</a:t>
            </a:r>
            <a:endParaRPr lang="en-US" sz="2800" dirty="0">
              <a:solidFill>
                <a:schemeClr val="bg1"/>
              </a:solidFill>
            </a:endParaRPr>
          </a:p>
        </p:txBody>
      </p:sp>
      <p:sp>
        <p:nvSpPr>
          <p:cNvPr id="44" name="Title 1"/>
          <p:cNvSpPr txBox="1">
            <a:spLocks/>
          </p:cNvSpPr>
          <p:nvPr/>
        </p:nvSpPr>
        <p:spPr>
          <a:xfrm>
            <a:off x="6916560" y="2314232"/>
            <a:ext cx="1588123" cy="127614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1000" dirty="0" smtClean="0">
                <a:solidFill>
                  <a:schemeClr val="bg1"/>
                </a:solidFill>
                <a:latin typeface="+mn-lt"/>
              </a:rPr>
              <a:t>FIRST 50</a:t>
            </a:r>
          </a:p>
          <a:p>
            <a:pPr algn="ctr">
              <a:lnSpc>
                <a:spcPct val="100000"/>
              </a:lnSpc>
            </a:pPr>
            <a:r>
              <a:rPr lang="en-US" sz="1000" dirty="0" smtClean="0">
                <a:solidFill>
                  <a:schemeClr val="bg1"/>
                </a:solidFill>
                <a:latin typeface="+mn-lt"/>
              </a:rPr>
              <a:t>GOVERNMENTS</a:t>
            </a:r>
          </a:p>
          <a:p>
            <a:pPr algn="ctr">
              <a:lnSpc>
                <a:spcPct val="100000"/>
              </a:lnSpc>
            </a:pPr>
            <a:r>
              <a:rPr lang="en-US" sz="1000" dirty="0" smtClean="0">
                <a:solidFill>
                  <a:schemeClr val="bg1"/>
                </a:solidFill>
                <a:latin typeface="+mn-lt"/>
              </a:rPr>
              <a:t>BECOME PARTIES</a:t>
            </a:r>
          </a:p>
          <a:p>
            <a:pPr algn="ctr">
              <a:lnSpc>
                <a:spcPct val="100000"/>
              </a:lnSpc>
            </a:pPr>
            <a:r>
              <a:rPr lang="en-US" sz="2400" dirty="0" smtClean="0">
                <a:solidFill>
                  <a:srgbClr val="00AFEE"/>
                </a:solidFill>
                <a:latin typeface="+mn-lt"/>
              </a:rPr>
              <a:t>&amp;</a:t>
            </a:r>
            <a:r>
              <a:rPr lang="en-US" sz="2000" dirty="0" smtClean="0">
                <a:solidFill>
                  <a:srgbClr val="00AFEE"/>
                </a:solidFill>
                <a:latin typeface="+mn-lt"/>
              </a:rPr>
              <a:t/>
            </a:r>
            <a:br>
              <a:rPr lang="en-US" sz="2000" dirty="0" smtClean="0">
                <a:solidFill>
                  <a:srgbClr val="00AFEE"/>
                </a:solidFill>
                <a:latin typeface="+mn-lt"/>
              </a:rPr>
            </a:br>
            <a:r>
              <a:rPr lang="en-US" sz="1000" dirty="0" smtClean="0">
                <a:solidFill>
                  <a:schemeClr val="bg1"/>
                </a:solidFill>
                <a:latin typeface="+mn-lt"/>
              </a:rPr>
              <a:t>CONVENTION</a:t>
            </a:r>
            <a:br>
              <a:rPr lang="en-US" sz="1000" dirty="0" smtClean="0">
                <a:solidFill>
                  <a:schemeClr val="bg1"/>
                </a:solidFill>
                <a:latin typeface="+mn-lt"/>
              </a:rPr>
            </a:br>
            <a:r>
              <a:rPr lang="en-US" sz="1000" dirty="0" smtClean="0">
                <a:solidFill>
                  <a:schemeClr val="bg1"/>
                </a:solidFill>
                <a:latin typeface="+mn-lt"/>
              </a:rPr>
              <a:t> ENTERS INTO </a:t>
            </a:r>
            <a:br>
              <a:rPr lang="en-US" sz="1000" dirty="0" smtClean="0">
                <a:solidFill>
                  <a:schemeClr val="bg1"/>
                </a:solidFill>
                <a:latin typeface="+mn-lt"/>
              </a:rPr>
            </a:br>
            <a:r>
              <a:rPr lang="en-US" sz="1000" dirty="0" smtClean="0">
                <a:solidFill>
                  <a:schemeClr val="bg1"/>
                </a:solidFill>
                <a:latin typeface="+mn-lt"/>
              </a:rPr>
              <a:t>FORCE </a:t>
            </a:r>
            <a:endParaRPr lang="en-US" sz="1000" dirty="0">
              <a:solidFill>
                <a:schemeClr val="bg1"/>
              </a:solidFill>
              <a:latin typeface="+mn-lt"/>
            </a:endParaRPr>
          </a:p>
        </p:txBody>
      </p:sp>
      <p:sp>
        <p:nvSpPr>
          <p:cNvPr id="50" name="TextBox 49"/>
          <p:cNvSpPr txBox="1"/>
          <p:nvPr/>
        </p:nvSpPr>
        <p:spPr>
          <a:xfrm>
            <a:off x="6826914" y="4674498"/>
            <a:ext cx="1862913" cy="800604"/>
          </a:xfrm>
          <a:prstGeom prst="rect">
            <a:avLst/>
          </a:prstGeom>
          <a:noFill/>
        </p:spPr>
        <p:txBody>
          <a:bodyPr wrap="square" rtlCol="0">
            <a:spAutoFit/>
          </a:bodyPr>
          <a:lstStyle/>
          <a:p>
            <a:pPr>
              <a:lnSpc>
                <a:spcPct val="110000"/>
              </a:lnSpc>
            </a:pPr>
            <a:r>
              <a:rPr lang="en-US" sz="1050" b="1" dirty="0" smtClean="0">
                <a:solidFill>
                  <a:schemeClr val="bg1"/>
                </a:solidFill>
              </a:rPr>
              <a:t>THE EXEMPTION REGISTRATION PERIOD FOR THE FIRST 50 GOVERNMENTS EXPIRES AT THIS TIME.</a:t>
            </a:r>
            <a:endParaRPr lang="en-US" sz="1050" b="1" dirty="0">
              <a:solidFill>
                <a:schemeClr val="bg1"/>
              </a:solidFill>
            </a:endParaRPr>
          </a:p>
        </p:txBody>
      </p:sp>
      <p:sp>
        <p:nvSpPr>
          <p:cNvPr id="52" name="TextBox 51"/>
          <p:cNvSpPr txBox="1"/>
          <p:nvPr/>
        </p:nvSpPr>
        <p:spPr>
          <a:xfrm>
            <a:off x="554440" y="1343424"/>
            <a:ext cx="6863106" cy="562718"/>
          </a:xfrm>
          <a:prstGeom prst="rect">
            <a:avLst/>
          </a:prstGeom>
          <a:noFill/>
        </p:spPr>
        <p:txBody>
          <a:bodyPr wrap="square" rtlCol="0">
            <a:spAutoFit/>
          </a:bodyPr>
          <a:lstStyle/>
          <a:p>
            <a:pPr>
              <a:lnSpc>
                <a:spcPct val="110000"/>
              </a:lnSpc>
              <a:buClr>
                <a:srgbClr val="00A6E8"/>
              </a:buClr>
              <a:buSzPct val="135000"/>
            </a:pPr>
            <a:r>
              <a:rPr lang="en-US" sz="1400" dirty="0">
                <a:solidFill>
                  <a:srgbClr val="0C2146"/>
                </a:solidFill>
              </a:rPr>
              <a:t>When a </a:t>
            </a:r>
            <a:r>
              <a:rPr lang="en-US" sz="1400" dirty="0" smtClean="0">
                <a:solidFill>
                  <a:srgbClr val="0C2146"/>
                </a:solidFill>
              </a:rPr>
              <a:t>government must </a:t>
            </a:r>
            <a:r>
              <a:rPr lang="en-US" sz="1400" dirty="0">
                <a:solidFill>
                  <a:srgbClr val="0C2146"/>
                </a:solidFill>
              </a:rPr>
              <a:t>register for the initial exemption </a:t>
            </a:r>
            <a:r>
              <a:rPr lang="en-US" sz="1400" dirty="0" smtClean="0">
                <a:solidFill>
                  <a:srgbClr val="0C2146"/>
                </a:solidFill>
              </a:rPr>
              <a:t>depends on when </a:t>
            </a:r>
            <a:r>
              <a:rPr lang="en-US" sz="1400" dirty="0">
                <a:solidFill>
                  <a:srgbClr val="0C2146"/>
                </a:solidFill>
              </a:rPr>
              <a:t>it becomes a Party to the </a:t>
            </a:r>
            <a:r>
              <a:rPr lang="en-US" sz="1400" dirty="0" smtClean="0">
                <a:solidFill>
                  <a:srgbClr val="0C2146"/>
                </a:solidFill>
              </a:rPr>
              <a:t>Convention, so it is critical to know when your government becomes a Party.</a:t>
            </a:r>
          </a:p>
        </p:txBody>
      </p:sp>
      <p:pic>
        <p:nvPicPr>
          <p:cNvPr id="13" name="Picture 12"/>
          <p:cNvPicPr>
            <a:picLocks noChangeAspect="1"/>
          </p:cNvPicPr>
          <p:nvPr/>
        </p:nvPicPr>
        <p:blipFill>
          <a:blip r:embed="rId4"/>
          <a:stretch>
            <a:fillRect/>
          </a:stretch>
        </p:blipFill>
        <p:spPr>
          <a:xfrm>
            <a:off x="4103095" y="2557422"/>
            <a:ext cx="842139" cy="842139"/>
          </a:xfrm>
          <a:prstGeom prst="rect">
            <a:avLst/>
          </a:prstGeom>
        </p:spPr>
      </p:pic>
      <p:pic>
        <p:nvPicPr>
          <p:cNvPr id="17" name="Picture 16"/>
          <p:cNvPicPr>
            <a:picLocks noChangeAspect="1"/>
          </p:cNvPicPr>
          <p:nvPr/>
        </p:nvPicPr>
        <p:blipFill>
          <a:blip r:embed="rId5"/>
          <a:stretch>
            <a:fillRect/>
          </a:stretch>
        </p:blipFill>
        <p:spPr>
          <a:xfrm>
            <a:off x="2456726" y="2578279"/>
            <a:ext cx="821282" cy="821282"/>
          </a:xfrm>
          <a:prstGeom prst="rect">
            <a:avLst/>
          </a:prstGeom>
        </p:spPr>
      </p:pic>
    </p:spTree>
    <p:extLst>
      <p:ext uri="{BB962C8B-B14F-4D97-AF65-F5344CB8AC3E}">
        <p14:creationId xmlns:p14="http://schemas.microsoft.com/office/powerpoint/2010/main" val="73217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WHEN TO REGISTER FOR INITIAL EXEMPTION</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22</a:t>
            </a:fld>
            <a:endParaRPr lang="en-US"/>
          </a:p>
        </p:txBody>
      </p:sp>
      <p:sp>
        <p:nvSpPr>
          <p:cNvPr id="35" name="Rectangle 34"/>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WHEN TO REGISTER FOR INITIAL EXEMPTION</a:t>
            </a: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1" name="Right Arrow Callout 10"/>
          <p:cNvSpPr/>
          <p:nvPr/>
        </p:nvSpPr>
        <p:spPr>
          <a:xfrm>
            <a:off x="9162739" y="4952807"/>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3"/>
          <a:stretch>
            <a:fillRect/>
          </a:stretch>
        </p:blipFill>
        <p:spPr>
          <a:xfrm>
            <a:off x="1545971" y="2567947"/>
            <a:ext cx="838104" cy="838104"/>
          </a:xfrm>
          <a:prstGeom prst="rect">
            <a:avLst/>
          </a:prstGeom>
        </p:spPr>
      </p:pic>
      <p:grpSp>
        <p:nvGrpSpPr>
          <p:cNvPr id="4" name="Group 3"/>
          <p:cNvGrpSpPr/>
          <p:nvPr/>
        </p:nvGrpSpPr>
        <p:grpSpPr>
          <a:xfrm>
            <a:off x="1291298" y="4524274"/>
            <a:ext cx="1325880" cy="1143000"/>
            <a:chOff x="235758" y="4248337"/>
            <a:chExt cx="1659132" cy="888094"/>
          </a:xfrm>
        </p:grpSpPr>
        <p:sp>
          <p:nvSpPr>
            <p:cNvPr id="15" name="Rectangle 14"/>
            <p:cNvSpPr/>
            <p:nvPr/>
          </p:nvSpPr>
          <p:spPr>
            <a:xfrm>
              <a:off x="235758" y="4248337"/>
              <a:ext cx="1659132" cy="888094"/>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83464" y="4364364"/>
              <a:ext cx="1588559" cy="622057"/>
            </a:xfrm>
            <a:prstGeom prst="rect">
              <a:avLst/>
            </a:prstGeom>
            <a:noFill/>
          </p:spPr>
          <p:txBody>
            <a:bodyPr wrap="square" rtlCol="0">
              <a:spAutoFit/>
            </a:bodyPr>
            <a:lstStyle/>
            <a:p>
              <a:pPr>
                <a:lnSpc>
                  <a:spcPct val="110000"/>
                </a:lnSpc>
              </a:pPr>
              <a:r>
                <a:rPr lang="en-US" sz="1050" dirty="0" smtClean="0">
                  <a:solidFill>
                    <a:schemeClr val="bg1"/>
                  </a:solidFill>
                </a:rPr>
                <a:t>A government ratifies the Convention in its home country…</a:t>
              </a:r>
              <a:endParaRPr lang="en-US" sz="1050" dirty="0">
                <a:solidFill>
                  <a:schemeClr val="bg1"/>
                </a:solidFill>
              </a:endParaRPr>
            </a:p>
          </p:txBody>
        </p:sp>
      </p:grpSp>
      <p:grpSp>
        <p:nvGrpSpPr>
          <p:cNvPr id="6" name="Group 5"/>
          <p:cNvGrpSpPr/>
          <p:nvPr/>
        </p:nvGrpSpPr>
        <p:grpSpPr>
          <a:xfrm>
            <a:off x="2665923" y="4524270"/>
            <a:ext cx="1729294" cy="1142999"/>
            <a:chOff x="2048437" y="4248337"/>
            <a:chExt cx="1675335" cy="888095"/>
          </a:xfrm>
        </p:grpSpPr>
        <p:sp>
          <p:nvSpPr>
            <p:cNvPr id="81" name="Rectangle 80"/>
            <p:cNvSpPr/>
            <p:nvPr/>
          </p:nvSpPr>
          <p:spPr>
            <a:xfrm>
              <a:off x="2048437" y="4248337"/>
              <a:ext cx="1675335" cy="888095"/>
            </a:xfrm>
            <a:prstGeom prst="rect">
              <a:avLst/>
            </a:prstGeom>
            <a:solidFill>
              <a:srgbClr val="737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2079777" y="4321550"/>
              <a:ext cx="1588559" cy="762253"/>
            </a:xfrm>
            <a:prstGeom prst="rect">
              <a:avLst/>
            </a:prstGeom>
            <a:noFill/>
          </p:spPr>
          <p:txBody>
            <a:bodyPr wrap="square" rtlCol="0">
              <a:spAutoFit/>
            </a:bodyPr>
            <a:lstStyle/>
            <a:p>
              <a:pPr>
                <a:lnSpc>
                  <a:spcPct val="110000"/>
                </a:lnSpc>
              </a:pPr>
              <a:r>
                <a:rPr lang="en-US" sz="1050" dirty="0" smtClean="0">
                  <a:solidFill>
                    <a:schemeClr val="bg1"/>
                  </a:solidFill>
                </a:rPr>
                <a:t>The government deposits its ratification documentation with Secretary General of the UN…</a:t>
              </a:r>
              <a:endParaRPr lang="en-US" sz="1050" dirty="0">
                <a:solidFill>
                  <a:schemeClr val="bg1"/>
                </a:solidFill>
              </a:endParaRPr>
            </a:p>
          </p:txBody>
        </p:sp>
      </p:grpSp>
      <p:grpSp>
        <p:nvGrpSpPr>
          <p:cNvPr id="16" name="Group 15"/>
          <p:cNvGrpSpPr/>
          <p:nvPr/>
        </p:nvGrpSpPr>
        <p:grpSpPr>
          <a:xfrm>
            <a:off x="4443380" y="4512739"/>
            <a:ext cx="1450232" cy="1158779"/>
            <a:chOff x="5329746" y="3032014"/>
            <a:chExt cx="1450232" cy="1158779"/>
          </a:xfrm>
        </p:grpSpPr>
        <p:sp>
          <p:nvSpPr>
            <p:cNvPr id="86" name="Rectangle 85"/>
            <p:cNvSpPr/>
            <p:nvPr/>
          </p:nvSpPr>
          <p:spPr>
            <a:xfrm>
              <a:off x="5329746" y="3046565"/>
              <a:ext cx="1401487" cy="1143000"/>
            </a:xfrm>
            <a:prstGeom prst="rect">
              <a:avLst/>
            </a:prstGeom>
            <a:solidFill>
              <a:srgbClr val="FA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5339699" y="3032014"/>
              <a:ext cx="1440279" cy="1158779"/>
            </a:xfrm>
            <a:prstGeom prst="rect">
              <a:avLst/>
            </a:prstGeom>
            <a:noFill/>
          </p:spPr>
          <p:txBody>
            <a:bodyPr wrap="square" rtlCol="0">
              <a:spAutoFit/>
            </a:bodyPr>
            <a:lstStyle/>
            <a:p>
              <a:pPr>
                <a:lnSpc>
                  <a:spcPct val="110000"/>
                </a:lnSpc>
              </a:pPr>
              <a:r>
                <a:rPr lang="en-US" sz="1050" b="1" dirty="0" smtClean="0">
                  <a:solidFill>
                    <a:schemeClr val="bg1"/>
                  </a:solidFill>
                </a:rPr>
                <a:t>THE GOVERNMENT MUST REGISTER FOR AN EXEMPTION BEFORE OR DURING THE SUBSEQUENT </a:t>
              </a:r>
              <a:br>
                <a:rPr lang="en-US" sz="1050" b="1" dirty="0" smtClean="0">
                  <a:solidFill>
                    <a:schemeClr val="bg1"/>
                  </a:solidFill>
                </a:rPr>
              </a:br>
              <a:r>
                <a:rPr lang="en-US" sz="1050" b="1" dirty="0" smtClean="0">
                  <a:solidFill>
                    <a:schemeClr val="bg1"/>
                  </a:solidFill>
                </a:rPr>
                <a:t>90-DAY PERIOD.</a:t>
              </a:r>
              <a:endParaRPr lang="en-US" sz="1050" b="1" dirty="0">
                <a:solidFill>
                  <a:schemeClr val="bg1"/>
                </a:solidFill>
              </a:endParaRPr>
            </a:p>
          </p:txBody>
        </p:sp>
      </p:grpSp>
      <p:sp>
        <p:nvSpPr>
          <p:cNvPr id="88" name="Rectangle 87"/>
          <p:cNvSpPr/>
          <p:nvPr/>
        </p:nvSpPr>
        <p:spPr>
          <a:xfrm>
            <a:off x="5890220" y="4524275"/>
            <a:ext cx="1899161" cy="1146017"/>
          </a:xfrm>
          <a:prstGeom prst="rect">
            <a:avLst/>
          </a:prstGeom>
          <a:solidFill>
            <a:srgbClr val="0C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3539764"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169336"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19" name="Right Arrow 18"/>
          <p:cNvSpPr/>
          <p:nvPr/>
        </p:nvSpPr>
        <p:spPr>
          <a:xfrm>
            <a:off x="1972291" y="3642990"/>
            <a:ext cx="4835043" cy="835921"/>
          </a:xfrm>
          <a:prstGeom prst="rightArrow">
            <a:avLst/>
          </a:prstGeom>
          <a:solidFill>
            <a:srgbClr val="0C214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1952338"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832735" y="3401919"/>
            <a:ext cx="0" cy="1137819"/>
          </a:xfrm>
          <a:prstGeom prst="line">
            <a:avLst/>
          </a:prstGeom>
          <a:ln>
            <a:solidFill>
              <a:schemeClr val="tx1">
                <a:lumMod val="65000"/>
                <a:lumOff val="3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2061195" y="3858354"/>
            <a:ext cx="4520362" cy="369332"/>
          </a:xfrm>
          <a:prstGeom prst="rect">
            <a:avLst/>
          </a:prstGeom>
          <a:noFill/>
        </p:spPr>
        <p:txBody>
          <a:bodyPr wrap="square" rtlCol="0">
            <a:spAutoFit/>
          </a:bodyPr>
          <a:lstStyle/>
          <a:p>
            <a:r>
              <a:rPr lang="en-US" b="1" dirty="0" smtClean="0">
                <a:solidFill>
                  <a:schemeClr val="bg1"/>
                </a:solidFill>
              </a:rPr>
              <a:t>TIMELINE FOR GOVERNMENTS 51 AND LATER</a:t>
            </a:r>
            <a:endParaRPr lang="en-US" b="1" dirty="0">
              <a:solidFill>
                <a:schemeClr val="bg1"/>
              </a:solidFill>
            </a:endParaRPr>
          </a:p>
        </p:txBody>
      </p:sp>
      <p:sp>
        <p:nvSpPr>
          <p:cNvPr id="8" name="Oval 7"/>
          <p:cNvSpPr/>
          <p:nvPr/>
        </p:nvSpPr>
        <p:spPr>
          <a:xfrm>
            <a:off x="4383616" y="2099695"/>
            <a:ext cx="1565897" cy="1565896"/>
          </a:xfrm>
          <a:prstGeom prst="ellipse">
            <a:avLst/>
          </a:prstGeom>
          <a:solidFill>
            <a:srgbClr val="FAAB3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6038713" y="2099695"/>
            <a:ext cx="1565897" cy="1565896"/>
          </a:xfrm>
          <a:prstGeom prst="ellipse">
            <a:avLst/>
          </a:prstGeom>
          <a:solidFill>
            <a:srgbClr val="0C21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txBox="1">
            <a:spLocks/>
          </p:cNvSpPr>
          <p:nvPr/>
        </p:nvSpPr>
        <p:spPr>
          <a:xfrm>
            <a:off x="4376276" y="2553743"/>
            <a:ext cx="1588123" cy="687598"/>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800" dirty="0" smtClean="0">
                <a:solidFill>
                  <a:schemeClr val="bg1"/>
                </a:solidFill>
              </a:rPr>
              <a:t>90</a:t>
            </a:r>
          </a:p>
          <a:p>
            <a:pPr algn="ctr"/>
            <a:r>
              <a:rPr lang="en-US" sz="2800" dirty="0" smtClean="0">
                <a:solidFill>
                  <a:schemeClr val="bg1"/>
                </a:solidFill>
              </a:rPr>
              <a:t>DAYS</a:t>
            </a:r>
            <a:endParaRPr lang="en-US" sz="2800" dirty="0">
              <a:solidFill>
                <a:schemeClr val="bg1"/>
              </a:solidFill>
            </a:endParaRPr>
          </a:p>
        </p:txBody>
      </p:sp>
      <p:sp>
        <p:nvSpPr>
          <p:cNvPr id="44" name="Title 1"/>
          <p:cNvSpPr txBox="1">
            <a:spLocks/>
          </p:cNvSpPr>
          <p:nvPr/>
        </p:nvSpPr>
        <p:spPr>
          <a:xfrm>
            <a:off x="6027600" y="2136240"/>
            <a:ext cx="1588123" cy="1276143"/>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lnSpc>
                <a:spcPct val="100000"/>
              </a:lnSpc>
            </a:pPr>
            <a:r>
              <a:rPr lang="en-US" sz="1600" dirty="0" smtClean="0">
                <a:solidFill>
                  <a:schemeClr val="bg1"/>
                </a:solidFill>
                <a:latin typeface="+mn-lt"/>
              </a:rPr>
              <a:t>THE GOVERNMENT</a:t>
            </a:r>
          </a:p>
          <a:p>
            <a:pPr algn="ctr">
              <a:lnSpc>
                <a:spcPct val="100000"/>
              </a:lnSpc>
            </a:pPr>
            <a:r>
              <a:rPr lang="en-US" sz="1600" dirty="0" smtClean="0">
                <a:solidFill>
                  <a:schemeClr val="bg1"/>
                </a:solidFill>
                <a:latin typeface="+mn-lt"/>
              </a:rPr>
              <a:t>BECOMES A PARTY</a:t>
            </a:r>
          </a:p>
        </p:txBody>
      </p:sp>
      <p:sp>
        <p:nvSpPr>
          <p:cNvPr id="50" name="TextBox 49"/>
          <p:cNvSpPr txBox="1"/>
          <p:nvPr/>
        </p:nvSpPr>
        <p:spPr>
          <a:xfrm>
            <a:off x="5937954" y="4623696"/>
            <a:ext cx="1862913" cy="981038"/>
          </a:xfrm>
          <a:prstGeom prst="rect">
            <a:avLst/>
          </a:prstGeom>
          <a:noFill/>
        </p:spPr>
        <p:txBody>
          <a:bodyPr wrap="square" rtlCol="0">
            <a:spAutoFit/>
          </a:bodyPr>
          <a:lstStyle/>
          <a:p>
            <a:pPr>
              <a:lnSpc>
                <a:spcPct val="110000"/>
              </a:lnSpc>
            </a:pPr>
            <a:r>
              <a:rPr lang="en-US" sz="1050" b="1" dirty="0" smtClean="0">
                <a:solidFill>
                  <a:schemeClr val="bg1"/>
                </a:solidFill>
              </a:rPr>
              <a:t>THE EXEMPTION REGISTRATION PERIOD FOR THE GOVERNMENT </a:t>
            </a:r>
            <a:r>
              <a:rPr lang="en-US" sz="1050" b="1" smtClean="0">
                <a:solidFill>
                  <a:schemeClr val="bg1"/>
                </a:solidFill>
              </a:rPr>
              <a:t>EXPIRES AFTER THE 90-DAY PERIOD ENDS.</a:t>
            </a:r>
            <a:endParaRPr lang="en-US" sz="1050" b="1" dirty="0">
              <a:solidFill>
                <a:schemeClr val="bg1"/>
              </a:solidFill>
            </a:endParaRPr>
          </a:p>
        </p:txBody>
      </p:sp>
      <p:sp>
        <p:nvSpPr>
          <p:cNvPr id="52" name="TextBox 51"/>
          <p:cNvSpPr txBox="1"/>
          <p:nvPr/>
        </p:nvSpPr>
        <p:spPr>
          <a:xfrm>
            <a:off x="554440" y="1343424"/>
            <a:ext cx="6863106" cy="562718"/>
          </a:xfrm>
          <a:prstGeom prst="rect">
            <a:avLst/>
          </a:prstGeom>
          <a:noFill/>
        </p:spPr>
        <p:txBody>
          <a:bodyPr wrap="square" rtlCol="0">
            <a:spAutoFit/>
          </a:bodyPr>
          <a:lstStyle/>
          <a:p>
            <a:pPr>
              <a:lnSpc>
                <a:spcPct val="110000"/>
              </a:lnSpc>
              <a:buClr>
                <a:srgbClr val="00A6E8"/>
              </a:buClr>
              <a:buSzPct val="135000"/>
            </a:pPr>
            <a:r>
              <a:rPr lang="en-US" sz="1400" u="sng" dirty="0">
                <a:solidFill>
                  <a:srgbClr val="0C2146"/>
                </a:solidFill>
              </a:rPr>
              <a:t>Governments 51 and later</a:t>
            </a:r>
            <a:r>
              <a:rPr lang="en-US" sz="1400" dirty="0">
                <a:solidFill>
                  <a:srgbClr val="0C2146"/>
                </a:solidFill>
              </a:rPr>
              <a:t> become Parties 90 days after they deposit their individual ratification documents</a:t>
            </a:r>
            <a:r>
              <a:rPr lang="en-US" sz="1400" dirty="0" smtClean="0">
                <a:solidFill>
                  <a:srgbClr val="0C2146"/>
                </a:solidFill>
              </a:rPr>
              <a:t>.</a:t>
            </a:r>
          </a:p>
        </p:txBody>
      </p:sp>
      <p:pic>
        <p:nvPicPr>
          <p:cNvPr id="17" name="Picture 16"/>
          <p:cNvPicPr>
            <a:picLocks noChangeAspect="1"/>
          </p:cNvPicPr>
          <p:nvPr/>
        </p:nvPicPr>
        <p:blipFill>
          <a:blip r:embed="rId4"/>
          <a:stretch>
            <a:fillRect/>
          </a:stretch>
        </p:blipFill>
        <p:spPr>
          <a:xfrm>
            <a:off x="3127784" y="2578279"/>
            <a:ext cx="821282" cy="821282"/>
          </a:xfrm>
          <a:prstGeom prst="rect">
            <a:avLst/>
          </a:prstGeom>
        </p:spPr>
      </p:pic>
    </p:spTree>
    <p:extLst>
      <p:ext uri="{BB962C8B-B14F-4D97-AF65-F5344CB8AC3E}">
        <p14:creationId xmlns:p14="http://schemas.microsoft.com/office/powerpoint/2010/main" val="1285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8" y="1243584"/>
            <a:ext cx="12191274" cy="4411036"/>
          </a:xfrm>
          <a:prstGeom prst="rect">
            <a:avLst/>
          </a:prstGeom>
        </p:spPr>
      </p:pic>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HOW TO REGISTER</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23</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b="1" dirty="0" smtClean="0">
                <a:solidFill>
                  <a:srgbClr val="00AFEE"/>
                </a:solidFill>
              </a:rPr>
              <a:t>HOW TO REGISTER</a:t>
            </a:r>
            <a:endParaRPr lang="en-US" sz="1000" b="1" dirty="0">
              <a:solidFill>
                <a:srgbClr val="00AFEE"/>
              </a:solidFill>
            </a:endParaRP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5150071"/>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 y="2050223"/>
            <a:ext cx="5291191" cy="282361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54440" y="2615158"/>
            <a:ext cx="4669493" cy="1754326"/>
          </a:xfrm>
          <a:prstGeom prst="rect">
            <a:avLst/>
          </a:prstGeom>
          <a:noFill/>
        </p:spPr>
        <p:txBody>
          <a:bodyPr wrap="square" rtlCol="0">
            <a:spAutoFit/>
          </a:bodyPr>
          <a:lstStyle/>
          <a:p>
            <a:pPr marL="285750" indent="-285750">
              <a:buClr>
                <a:srgbClr val="00A6E8"/>
              </a:buClr>
              <a:buSzPct val="135000"/>
              <a:buFont typeface="Arial" charset="0"/>
              <a:buChar char="•"/>
            </a:pPr>
            <a:r>
              <a:rPr lang="en-US" dirty="0">
                <a:solidFill>
                  <a:schemeClr val="bg1"/>
                </a:solidFill>
              </a:rPr>
              <a:t>Use forms provided by </a:t>
            </a:r>
            <a:r>
              <a:rPr lang="en-US" dirty="0" smtClean="0">
                <a:solidFill>
                  <a:schemeClr val="bg1"/>
                </a:solidFill>
              </a:rPr>
              <a:t>Secretariat</a:t>
            </a:r>
            <a:br>
              <a:rPr lang="en-US" dirty="0" smtClean="0">
                <a:solidFill>
                  <a:schemeClr val="bg1"/>
                </a:solidFill>
              </a:rPr>
            </a:br>
            <a:endParaRPr lang="en-US" dirty="0">
              <a:solidFill>
                <a:schemeClr val="bg1"/>
              </a:solidFill>
            </a:endParaRPr>
          </a:p>
          <a:p>
            <a:pPr marL="285750" indent="-285750">
              <a:buClr>
                <a:srgbClr val="00A6E8"/>
              </a:buClr>
              <a:buSzPct val="135000"/>
              <a:buFont typeface="Arial" charset="0"/>
              <a:buChar char="•"/>
            </a:pPr>
            <a:r>
              <a:rPr lang="en-US" dirty="0" smtClean="0">
                <a:solidFill>
                  <a:schemeClr val="bg1"/>
                </a:solidFill>
              </a:rPr>
              <a:t>Specificity </a:t>
            </a:r>
            <a:r>
              <a:rPr lang="en-US" dirty="0">
                <a:solidFill>
                  <a:schemeClr val="bg1"/>
                </a:solidFill>
              </a:rPr>
              <a:t>requested as to product category, </a:t>
            </a:r>
            <a:r>
              <a:rPr lang="en-US" dirty="0" smtClean="0">
                <a:solidFill>
                  <a:schemeClr val="bg1"/>
                </a:solidFill>
              </a:rPr>
              <a:t/>
            </a:r>
            <a:br>
              <a:rPr lang="en-US" dirty="0" smtClean="0">
                <a:solidFill>
                  <a:schemeClr val="bg1"/>
                </a:solidFill>
              </a:rPr>
            </a:br>
            <a:r>
              <a:rPr lang="en-US" dirty="0" smtClean="0">
                <a:solidFill>
                  <a:schemeClr val="bg1"/>
                </a:solidFill>
              </a:rPr>
              <a:t>and </a:t>
            </a:r>
            <a:r>
              <a:rPr lang="en-US" dirty="0">
                <a:solidFill>
                  <a:schemeClr val="bg1"/>
                </a:solidFill>
              </a:rPr>
              <a:t>products within that </a:t>
            </a:r>
            <a:r>
              <a:rPr lang="en-US" dirty="0" smtClean="0">
                <a:solidFill>
                  <a:schemeClr val="bg1"/>
                </a:solidFill>
              </a:rPr>
              <a:t>category</a:t>
            </a:r>
            <a:br>
              <a:rPr lang="en-US" dirty="0" smtClean="0">
                <a:solidFill>
                  <a:schemeClr val="bg1"/>
                </a:solidFill>
              </a:rPr>
            </a:br>
            <a:endParaRPr lang="en-US" dirty="0">
              <a:solidFill>
                <a:schemeClr val="bg1"/>
              </a:solidFill>
            </a:endParaRPr>
          </a:p>
          <a:p>
            <a:pPr marL="285750" indent="-285750">
              <a:buClr>
                <a:srgbClr val="00A6E8"/>
              </a:buClr>
              <a:buSzPct val="135000"/>
              <a:buFont typeface="Arial" charset="0"/>
              <a:buChar char="•"/>
            </a:pPr>
            <a:r>
              <a:rPr lang="en-US" dirty="0">
                <a:solidFill>
                  <a:schemeClr val="bg1"/>
                </a:solidFill>
              </a:rPr>
              <a:t>Public listing of registrations created</a:t>
            </a:r>
          </a:p>
        </p:txBody>
      </p:sp>
    </p:spTree>
    <p:extLst>
      <p:ext uri="{BB962C8B-B14F-4D97-AF65-F5344CB8AC3E}">
        <p14:creationId xmlns:p14="http://schemas.microsoft.com/office/powerpoint/2010/main" val="12424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DURATION OF INITIAL EXEMPTION</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24</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b="1" dirty="0" smtClean="0">
                <a:solidFill>
                  <a:srgbClr val="00AFEE"/>
                </a:solidFill>
              </a:rPr>
              <a:t>        DURATION OF INITIAL EXEMPTION</a:t>
            </a:r>
          </a:p>
          <a:p>
            <a:pPr>
              <a:lnSpc>
                <a:spcPct val="140000"/>
              </a:lnSpc>
            </a:pPr>
            <a:r>
              <a:rPr lang="en-US" sz="1000" dirty="0" smtClean="0">
                <a:solidFill>
                  <a:schemeClr val="tx1">
                    <a:lumMod val="65000"/>
                    <a:lumOff val="35000"/>
                  </a:schemeClr>
                </a:solidFill>
              </a:rPr>
              <a:t>PREPARATION </a:t>
            </a:r>
            <a:r>
              <a:rPr lang="en-US" sz="1000" dirty="0">
                <a:solidFill>
                  <a:schemeClr val="tx1">
                    <a:lumMod val="65000"/>
                    <a:lumOff val="35000"/>
                  </a:schemeClr>
                </a:solidFill>
              </a:rPr>
              <a:t>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5344723"/>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44578" y="3101262"/>
            <a:ext cx="1157328" cy="963417"/>
            <a:chOff x="644578" y="1667249"/>
            <a:chExt cx="1157328" cy="963417"/>
          </a:xfrm>
        </p:grpSpPr>
        <p:pic>
          <p:nvPicPr>
            <p:cNvPr id="22" name="Picture 21"/>
            <p:cNvPicPr>
              <a:picLocks noChangeAspect="1"/>
            </p:cNvPicPr>
            <p:nvPr/>
          </p:nvPicPr>
          <p:blipFill>
            <a:blip r:embed="rId3"/>
            <a:stretch>
              <a:fillRect/>
            </a:stretch>
          </p:blipFill>
          <p:spPr>
            <a:xfrm>
              <a:off x="644578" y="1667249"/>
              <a:ext cx="1157328" cy="963417"/>
            </a:xfrm>
            <a:prstGeom prst="rect">
              <a:avLst/>
            </a:prstGeom>
          </p:spPr>
        </p:pic>
        <p:sp>
          <p:nvSpPr>
            <p:cNvPr id="7" name="TextBox 6"/>
            <p:cNvSpPr txBox="1"/>
            <p:nvPr/>
          </p:nvSpPr>
          <p:spPr>
            <a:xfrm>
              <a:off x="644578" y="1935043"/>
              <a:ext cx="1157328" cy="338554"/>
            </a:xfrm>
            <a:prstGeom prst="rect">
              <a:avLst/>
            </a:prstGeom>
            <a:noFill/>
          </p:spPr>
          <p:txBody>
            <a:bodyPr wrap="square" rtlCol="0">
              <a:spAutoFit/>
            </a:bodyPr>
            <a:lstStyle/>
            <a:p>
              <a:pPr algn="ctr"/>
              <a:r>
                <a:rPr lang="en-US" sz="800" dirty="0" smtClean="0"/>
                <a:t>ALL PRODUCT-RELATED</a:t>
              </a:r>
            </a:p>
            <a:p>
              <a:pPr algn="ctr"/>
              <a:r>
                <a:rPr lang="en-US" sz="800" dirty="0" smtClean="0"/>
                <a:t>EXEMPTIONS END:</a:t>
              </a:r>
              <a:endParaRPr lang="en-US" sz="800" dirty="0"/>
            </a:p>
          </p:txBody>
        </p:sp>
        <p:sp>
          <p:nvSpPr>
            <p:cNvPr id="29" name="TextBox 28"/>
            <p:cNvSpPr txBox="1"/>
            <p:nvPr/>
          </p:nvSpPr>
          <p:spPr>
            <a:xfrm>
              <a:off x="644578" y="2138223"/>
              <a:ext cx="1157328" cy="492443"/>
            </a:xfrm>
            <a:prstGeom prst="rect">
              <a:avLst/>
            </a:prstGeom>
            <a:noFill/>
          </p:spPr>
          <p:txBody>
            <a:bodyPr wrap="square" rtlCol="0">
              <a:spAutoFit/>
            </a:bodyPr>
            <a:lstStyle/>
            <a:p>
              <a:pPr algn="ctr"/>
              <a:r>
                <a:rPr lang="en-US" sz="2600" dirty="0" smtClean="0">
                  <a:solidFill>
                    <a:srgbClr val="00AFEE"/>
                  </a:solidFill>
                </a:rPr>
                <a:t>2025</a:t>
              </a:r>
              <a:endParaRPr lang="en-US" sz="2600" dirty="0">
                <a:solidFill>
                  <a:srgbClr val="00AFEE"/>
                </a:solidFill>
              </a:endParaRPr>
            </a:p>
          </p:txBody>
        </p:sp>
      </p:grpSp>
      <p:grpSp>
        <p:nvGrpSpPr>
          <p:cNvPr id="33" name="Group 32"/>
          <p:cNvGrpSpPr/>
          <p:nvPr/>
        </p:nvGrpSpPr>
        <p:grpSpPr>
          <a:xfrm>
            <a:off x="644578" y="4680566"/>
            <a:ext cx="1157328" cy="963417"/>
            <a:chOff x="644578" y="4027660"/>
            <a:chExt cx="1157328" cy="963417"/>
          </a:xfrm>
        </p:grpSpPr>
        <p:pic>
          <p:nvPicPr>
            <p:cNvPr id="23" name="Picture 22"/>
            <p:cNvPicPr>
              <a:picLocks noChangeAspect="1"/>
            </p:cNvPicPr>
            <p:nvPr/>
          </p:nvPicPr>
          <p:blipFill>
            <a:blip r:embed="rId3"/>
            <a:stretch>
              <a:fillRect/>
            </a:stretch>
          </p:blipFill>
          <p:spPr>
            <a:xfrm>
              <a:off x="644578" y="4027660"/>
              <a:ext cx="1157328" cy="963417"/>
            </a:xfrm>
            <a:prstGeom prst="rect">
              <a:avLst/>
            </a:prstGeom>
          </p:spPr>
        </p:pic>
        <p:sp>
          <p:nvSpPr>
            <p:cNvPr id="26" name="TextBox 25"/>
            <p:cNvSpPr txBox="1"/>
            <p:nvPr/>
          </p:nvSpPr>
          <p:spPr>
            <a:xfrm>
              <a:off x="644578" y="4308446"/>
              <a:ext cx="1157328" cy="338554"/>
            </a:xfrm>
            <a:prstGeom prst="rect">
              <a:avLst/>
            </a:prstGeom>
            <a:noFill/>
          </p:spPr>
          <p:txBody>
            <a:bodyPr wrap="square" rtlCol="0">
              <a:spAutoFit/>
            </a:bodyPr>
            <a:lstStyle/>
            <a:p>
              <a:pPr algn="ctr"/>
              <a:r>
                <a:rPr lang="en-US" sz="800" dirty="0" smtClean="0"/>
                <a:t>ALL CHLOR-ALKALI</a:t>
              </a:r>
            </a:p>
            <a:p>
              <a:pPr algn="ctr"/>
              <a:r>
                <a:rPr lang="en-US" sz="800" dirty="0" smtClean="0"/>
                <a:t>EXEMPTIONS END:</a:t>
              </a:r>
              <a:endParaRPr lang="en-US" sz="800" dirty="0"/>
            </a:p>
          </p:txBody>
        </p:sp>
        <p:sp>
          <p:nvSpPr>
            <p:cNvPr id="30" name="TextBox 29"/>
            <p:cNvSpPr txBox="1"/>
            <p:nvPr/>
          </p:nvSpPr>
          <p:spPr>
            <a:xfrm>
              <a:off x="644578" y="4498634"/>
              <a:ext cx="1157328" cy="492443"/>
            </a:xfrm>
            <a:prstGeom prst="rect">
              <a:avLst/>
            </a:prstGeom>
            <a:noFill/>
          </p:spPr>
          <p:txBody>
            <a:bodyPr wrap="square" rtlCol="0">
              <a:spAutoFit/>
            </a:bodyPr>
            <a:lstStyle/>
            <a:p>
              <a:pPr algn="ctr"/>
              <a:r>
                <a:rPr lang="en-US" sz="2600" dirty="0" smtClean="0">
                  <a:solidFill>
                    <a:srgbClr val="00AFEE"/>
                  </a:solidFill>
                </a:rPr>
                <a:t>2030</a:t>
              </a:r>
              <a:endParaRPr lang="en-US" sz="2600" dirty="0">
                <a:solidFill>
                  <a:srgbClr val="00AFEE"/>
                </a:solidFill>
              </a:endParaRPr>
            </a:p>
          </p:txBody>
        </p:sp>
      </p:grpSp>
      <p:grpSp>
        <p:nvGrpSpPr>
          <p:cNvPr id="24" name="Group 23"/>
          <p:cNvGrpSpPr/>
          <p:nvPr/>
        </p:nvGrpSpPr>
        <p:grpSpPr>
          <a:xfrm>
            <a:off x="644578" y="1501810"/>
            <a:ext cx="1082622" cy="1112220"/>
            <a:chOff x="644578" y="1394026"/>
            <a:chExt cx="1187537" cy="1220003"/>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78" y="1394026"/>
              <a:ext cx="678015" cy="44149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894" y="1592339"/>
              <a:ext cx="683271" cy="44149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92" y="1791473"/>
              <a:ext cx="683271" cy="441498"/>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23" y="1982141"/>
              <a:ext cx="678015" cy="44149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8844" y="2172531"/>
              <a:ext cx="683271" cy="441498"/>
            </a:xfrm>
            <a:prstGeom prst="rect">
              <a:avLst/>
            </a:prstGeom>
          </p:spPr>
        </p:pic>
      </p:grpSp>
      <p:sp>
        <p:nvSpPr>
          <p:cNvPr id="20" name="TextBox 19"/>
          <p:cNvSpPr txBox="1"/>
          <p:nvPr/>
        </p:nvSpPr>
        <p:spPr>
          <a:xfrm>
            <a:off x="2255088" y="1844778"/>
            <a:ext cx="5819554" cy="646331"/>
          </a:xfrm>
          <a:prstGeom prst="rect">
            <a:avLst/>
          </a:prstGeom>
          <a:noFill/>
        </p:spPr>
        <p:txBody>
          <a:bodyPr wrap="square" rtlCol="0" anchor="ctr">
            <a:spAutoFit/>
          </a:bodyPr>
          <a:lstStyle/>
          <a:p>
            <a:r>
              <a:rPr lang="en-US" dirty="0" smtClean="0"/>
              <a:t>Duration of initial exemption is up to five years. (Parties may register for shorter extensions.)</a:t>
            </a:r>
            <a:endParaRPr lang="en-US" dirty="0"/>
          </a:p>
        </p:txBody>
      </p:sp>
      <p:sp>
        <p:nvSpPr>
          <p:cNvPr id="67" name="TextBox 66"/>
          <p:cNvSpPr txBox="1"/>
          <p:nvPr/>
        </p:nvSpPr>
        <p:spPr>
          <a:xfrm>
            <a:off x="2255088" y="3188318"/>
            <a:ext cx="5819554" cy="923330"/>
          </a:xfrm>
          <a:prstGeom prst="rect">
            <a:avLst/>
          </a:prstGeom>
          <a:noFill/>
        </p:spPr>
        <p:txBody>
          <a:bodyPr wrap="square" rtlCol="0" anchor="ctr">
            <a:spAutoFit/>
          </a:bodyPr>
          <a:lstStyle/>
          <a:p>
            <a:r>
              <a:rPr lang="en-US" dirty="0" smtClean="0"/>
              <a:t>All product-related initial exemptions expire by 2025, </a:t>
            </a:r>
            <a:r>
              <a:rPr lang="en-US" dirty="0"/>
              <a:t>regardless </a:t>
            </a:r>
            <a:r>
              <a:rPr lang="en-US" dirty="0" smtClean="0"/>
              <a:t>of when a government became a Party. (For this reason, extensions are shorter for post-2020 Parties.)</a:t>
            </a:r>
            <a:endParaRPr lang="en-US" dirty="0"/>
          </a:p>
        </p:txBody>
      </p:sp>
      <p:sp>
        <p:nvSpPr>
          <p:cNvPr id="68" name="TextBox 67"/>
          <p:cNvSpPr txBox="1"/>
          <p:nvPr/>
        </p:nvSpPr>
        <p:spPr>
          <a:xfrm>
            <a:off x="2246495" y="4720653"/>
            <a:ext cx="5819554" cy="923330"/>
          </a:xfrm>
          <a:prstGeom prst="rect">
            <a:avLst/>
          </a:prstGeom>
          <a:noFill/>
        </p:spPr>
        <p:txBody>
          <a:bodyPr wrap="square" rtlCol="0" anchor="ctr">
            <a:spAutoFit/>
          </a:bodyPr>
          <a:lstStyle/>
          <a:p>
            <a:r>
              <a:rPr lang="en-US" dirty="0" smtClean="0"/>
              <a:t>All </a:t>
            </a:r>
            <a:r>
              <a:rPr lang="en-US" dirty="0" err="1" smtClean="0"/>
              <a:t>chlor</a:t>
            </a:r>
            <a:r>
              <a:rPr lang="en-US" dirty="0" smtClean="0"/>
              <a:t>-alkali initial exemptions expire by 2030, </a:t>
            </a:r>
            <a:r>
              <a:rPr lang="en-US" dirty="0"/>
              <a:t>regardless </a:t>
            </a:r>
            <a:r>
              <a:rPr lang="en-US" dirty="0" smtClean="0"/>
              <a:t>of when a government became a Party. </a:t>
            </a:r>
            <a:r>
              <a:rPr lang="en-US" dirty="0"/>
              <a:t>(For this reason, extensions are shorter for </a:t>
            </a:r>
            <a:r>
              <a:rPr lang="en-US" dirty="0" smtClean="0"/>
              <a:t>post-2025 </a:t>
            </a:r>
            <a:r>
              <a:rPr lang="en-US" dirty="0"/>
              <a:t>P</a:t>
            </a:r>
            <a:r>
              <a:rPr lang="en-US" dirty="0" smtClean="0"/>
              <a:t>arties.)</a:t>
            </a:r>
            <a:endParaRPr lang="en-US" dirty="0"/>
          </a:p>
        </p:txBody>
      </p:sp>
      <p:cxnSp>
        <p:nvCxnSpPr>
          <p:cNvPr id="69" name="Straight Connector 68"/>
          <p:cNvCxnSpPr/>
          <p:nvPr/>
        </p:nvCxnSpPr>
        <p:spPr>
          <a:xfrm>
            <a:off x="554440" y="2861734"/>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4440" y="4411134"/>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2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PREPARATION FOR CONVENTION (MIA)</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25</a:t>
            </a:fld>
            <a:endParaRPr lang="en-US"/>
          </a:p>
        </p:txBody>
      </p:sp>
      <p:cxnSp>
        <p:nvCxnSpPr>
          <p:cNvPr id="7" name="Straight Connector 6"/>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b="1" dirty="0" smtClean="0">
                <a:solidFill>
                  <a:srgbClr val="00AFEE"/>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0" name="Right Arrow Callout 9"/>
          <p:cNvSpPr/>
          <p:nvPr/>
        </p:nvSpPr>
        <p:spPr>
          <a:xfrm>
            <a:off x="9162739" y="5581586"/>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537956" y="1214066"/>
            <a:ext cx="3258736" cy="4489691"/>
          </a:xfrm>
          <a:prstGeom prst="rect">
            <a:avLst/>
          </a:prstGeom>
          <a:noFill/>
        </p:spPr>
        <p:txBody>
          <a:bodyPr wrap="square" rtlCol="0">
            <a:spAutoFit/>
          </a:bodyPr>
          <a:lstStyle/>
          <a:p>
            <a:pPr>
              <a:lnSpc>
                <a:spcPct val="325000"/>
              </a:lnSpc>
              <a:buClr>
                <a:srgbClr val="00A6E8"/>
              </a:buClr>
              <a:buSzPct val="135000"/>
            </a:pPr>
            <a:r>
              <a:rPr lang="en-US" dirty="0" smtClean="0">
                <a:solidFill>
                  <a:srgbClr val="0C2146"/>
                </a:solidFill>
              </a:rPr>
              <a:t>Inventory</a:t>
            </a:r>
            <a:endParaRPr lang="en-US" dirty="0">
              <a:solidFill>
                <a:srgbClr val="0C2146"/>
              </a:solidFill>
            </a:endParaRPr>
          </a:p>
          <a:p>
            <a:pPr>
              <a:lnSpc>
                <a:spcPct val="325000"/>
              </a:lnSpc>
              <a:buClr>
                <a:srgbClr val="00A6E8"/>
              </a:buClr>
              <a:buSzPct val="135000"/>
            </a:pPr>
            <a:r>
              <a:rPr lang="en-US" dirty="0" smtClean="0">
                <a:solidFill>
                  <a:srgbClr val="0C2146"/>
                </a:solidFill>
              </a:rPr>
              <a:t>Stakeholder outreach</a:t>
            </a:r>
            <a:endParaRPr lang="en-US" dirty="0">
              <a:solidFill>
                <a:srgbClr val="0C2146"/>
              </a:solidFill>
            </a:endParaRPr>
          </a:p>
          <a:p>
            <a:pPr>
              <a:lnSpc>
                <a:spcPct val="325000"/>
              </a:lnSpc>
              <a:buClr>
                <a:srgbClr val="00A6E8"/>
              </a:buClr>
              <a:buSzPct val="135000"/>
            </a:pPr>
            <a:r>
              <a:rPr lang="en-US" dirty="0" smtClean="0">
                <a:solidFill>
                  <a:srgbClr val="0C2146"/>
                </a:solidFill>
              </a:rPr>
              <a:t>Alternatives assessment</a:t>
            </a:r>
            <a:endParaRPr lang="en-US" dirty="0">
              <a:solidFill>
                <a:srgbClr val="0C2146"/>
              </a:solidFill>
            </a:endParaRPr>
          </a:p>
          <a:p>
            <a:pPr>
              <a:lnSpc>
                <a:spcPct val="325000"/>
              </a:lnSpc>
              <a:buClr>
                <a:srgbClr val="00A6E8"/>
              </a:buClr>
              <a:buSzPct val="135000"/>
            </a:pPr>
            <a:r>
              <a:rPr lang="en-US" dirty="0" smtClean="0">
                <a:solidFill>
                  <a:srgbClr val="0C2146"/>
                </a:solidFill>
              </a:rPr>
              <a:t>Legal capacity assessment</a:t>
            </a:r>
          </a:p>
          <a:p>
            <a:pPr>
              <a:lnSpc>
                <a:spcPct val="325000"/>
              </a:lnSpc>
              <a:buClr>
                <a:srgbClr val="00A6E8"/>
              </a:buClr>
              <a:buSzPct val="135000"/>
            </a:pPr>
            <a:r>
              <a:rPr lang="en-US" dirty="0" smtClean="0">
                <a:solidFill>
                  <a:srgbClr val="0C2146"/>
                </a:solidFill>
              </a:rPr>
              <a:t>Ministry coordination</a:t>
            </a:r>
            <a:endParaRPr lang="en-US" dirty="0">
              <a:solidFill>
                <a:srgbClr val="0C2146"/>
              </a:solidFill>
            </a:endParaRPr>
          </a:p>
        </p:txBody>
      </p:sp>
      <p:pic>
        <p:nvPicPr>
          <p:cNvPr id="3" name="Picture 2" descr="Inventory.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68" y="1577641"/>
            <a:ext cx="736344" cy="736344"/>
          </a:xfrm>
          <a:prstGeom prst="rect">
            <a:avLst/>
          </a:prstGeom>
        </p:spPr>
      </p:pic>
      <p:pic>
        <p:nvPicPr>
          <p:cNvPr id="4" name="Picture 3" descr="Outreach.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68" y="2451575"/>
            <a:ext cx="736344" cy="736344"/>
          </a:xfrm>
          <a:prstGeom prst="rect">
            <a:avLst/>
          </a:prstGeom>
        </p:spPr>
      </p:pic>
      <p:pic>
        <p:nvPicPr>
          <p:cNvPr id="17" name="Picture 16" descr="Alternate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68" y="3325509"/>
            <a:ext cx="736344" cy="736344"/>
          </a:xfrm>
          <a:prstGeom prst="rect">
            <a:avLst/>
          </a:prstGeom>
        </p:spPr>
      </p:pic>
      <p:pic>
        <p:nvPicPr>
          <p:cNvPr id="18" name="Picture 17" descr="Legal.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68" y="4199443"/>
            <a:ext cx="736344" cy="736344"/>
          </a:xfrm>
          <a:prstGeom prst="rect">
            <a:avLst/>
          </a:prstGeom>
        </p:spPr>
      </p:pic>
      <p:pic>
        <p:nvPicPr>
          <p:cNvPr id="19" name="Picture 18" descr="Ministries.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3768" y="5073377"/>
            <a:ext cx="736344" cy="736344"/>
          </a:xfrm>
          <a:prstGeom prst="rect">
            <a:avLst/>
          </a:prstGeom>
        </p:spPr>
      </p:pic>
      <p:cxnSp>
        <p:nvCxnSpPr>
          <p:cNvPr id="20" name="Straight Connector 19"/>
          <p:cNvCxnSpPr/>
          <p:nvPr/>
        </p:nvCxnSpPr>
        <p:spPr>
          <a:xfrm>
            <a:off x="554440" y="238469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54440" y="3255242"/>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54440" y="4125789"/>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54440" y="4996336"/>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7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 y="1243584"/>
            <a:ext cx="12197367" cy="4411036"/>
          </a:xfrm>
          <a:prstGeom prst="rect">
            <a:avLst/>
          </a:prstGeom>
        </p:spPr>
      </p:pic>
      <p:sp>
        <p:nvSpPr>
          <p:cNvPr id="9" name="Rectangle 8"/>
          <p:cNvSpPr/>
          <p:nvPr/>
        </p:nvSpPr>
        <p:spPr>
          <a:xfrm>
            <a:off x="0" y="3628587"/>
            <a:ext cx="12200408" cy="2026033"/>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4440" y="685800"/>
            <a:ext cx="11127606" cy="711958"/>
          </a:xfrm>
        </p:spPr>
        <p:txBody>
          <a:bodyPr/>
          <a:lstStyle/>
          <a:p>
            <a:r>
              <a:rPr lang="en-US" sz="2300" dirty="0" smtClean="0">
                <a:solidFill>
                  <a:srgbClr val="00A6E8"/>
                </a:solidFill>
              </a:rPr>
              <a:t>RESOURCES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26</a:t>
            </a:fld>
            <a:endParaRPr lang="en-US"/>
          </a:p>
        </p:txBody>
      </p:sp>
      <p:sp>
        <p:nvSpPr>
          <p:cNvPr id="6" name="TextBox 5"/>
          <p:cNvSpPr txBox="1"/>
          <p:nvPr/>
        </p:nvSpPr>
        <p:spPr>
          <a:xfrm>
            <a:off x="554440" y="3731071"/>
            <a:ext cx="11106693" cy="1754326"/>
          </a:xfrm>
          <a:prstGeom prst="rect">
            <a:avLst/>
          </a:prstGeom>
          <a:noFill/>
        </p:spPr>
        <p:txBody>
          <a:bodyPr wrap="square" rtlCol="0">
            <a:spAutoFit/>
          </a:bodyPr>
          <a:lstStyle/>
          <a:p>
            <a:pPr marL="285750" indent="-285750">
              <a:lnSpc>
                <a:spcPct val="150000"/>
              </a:lnSpc>
              <a:buClr>
                <a:srgbClr val="00A6E8"/>
              </a:buClr>
              <a:buSzPct val="135000"/>
              <a:buFont typeface="Arial" charset="0"/>
              <a:buChar char="•"/>
            </a:pPr>
            <a:r>
              <a:rPr lang="en-US" u="sng" dirty="0">
                <a:solidFill>
                  <a:schemeClr val="bg1"/>
                </a:solidFill>
                <a:hlinkClick r:id="rId4"/>
              </a:rPr>
              <a:t>UNEP Mercury Reduction in </a:t>
            </a:r>
            <a:r>
              <a:rPr lang="en-US" u="sng" dirty="0" smtClean="0">
                <a:solidFill>
                  <a:schemeClr val="bg1"/>
                </a:solidFill>
                <a:hlinkClick r:id="rId4"/>
              </a:rPr>
              <a:t>Products</a:t>
            </a:r>
            <a:endParaRPr lang="en-US" u="sng" dirty="0" smtClean="0">
              <a:solidFill>
                <a:schemeClr val="bg1"/>
              </a:solidFill>
            </a:endParaRPr>
          </a:p>
          <a:p>
            <a:pPr marL="285750" indent="-285750">
              <a:lnSpc>
                <a:spcPct val="150000"/>
              </a:lnSpc>
              <a:buClr>
                <a:srgbClr val="00A6E8"/>
              </a:buClr>
              <a:buSzPct val="135000"/>
              <a:buFont typeface="Arial" charset="0"/>
              <a:buChar char="•"/>
            </a:pPr>
            <a:r>
              <a:rPr lang="en-US" u="sng" dirty="0">
                <a:solidFill>
                  <a:schemeClr val="bg1"/>
                </a:solidFill>
                <a:hlinkClick r:id="rId5"/>
              </a:rPr>
              <a:t>NEWMOA Mercury-Added Product Fact Sheets</a:t>
            </a:r>
            <a:endParaRPr lang="en-US" u="sng" dirty="0" smtClean="0">
              <a:solidFill>
                <a:schemeClr val="bg1"/>
              </a:solidFill>
            </a:endParaRPr>
          </a:p>
          <a:p>
            <a:pPr marL="285750" indent="-285750">
              <a:lnSpc>
                <a:spcPct val="150000"/>
              </a:lnSpc>
              <a:buClr>
                <a:srgbClr val="00A6E8"/>
              </a:buClr>
              <a:buSzPct val="135000"/>
              <a:buFont typeface="Arial" charset="0"/>
              <a:buChar char="•"/>
            </a:pPr>
            <a:r>
              <a:rPr lang="en-US" u="sng" dirty="0">
                <a:solidFill>
                  <a:schemeClr val="bg1"/>
                </a:solidFill>
                <a:hlinkClick r:id="rId6"/>
              </a:rPr>
              <a:t>UNEP Mercury Reduction in the </a:t>
            </a:r>
            <a:r>
              <a:rPr lang="en-US" u="sng" dirty="0" smtClean="0">
                <a:solidFill>
                  <a:schemeClr val="bg1"/>
                </a:solidFill>
                <a:hlinkClick r:id="rId6"/>
              </a:rPr>
              <a:t>Chlor-alkali </a:t>
            </a:r>
            <a:r>
              <a:rPr lang="en-US" u="sng" dirty="0">
                <a:solidFill>
                  <a:schemeClr val="bg1"/>
                </a:solidFill>
                <a:hlinkClick r:id="rId6"/>
              </a:rPr>
              <a:t>Sector</a:t>
            </a:r>
            <a:endParaRPr lang="en-US" u="sng" dirty="0" smtClean="0">
              <a:solidFill>
                <a:schemeClr val="bg1"/>
              </a:solidFill>
            </a:endParaRPr>
          </a:p>
          <a:p>
            <a:pPr marL="285750" indent="-285750">
              <a:lnSpc>
                <a:spcPct val="150000"/>
              </a:lnSpc>
              <a:buClr>
                <a:srgbClr val="00A6E8"/>
              </a:buClr>
              <a:buSzPct val="135000"/>
              <a:buFont typeface="Arial" charset="0"/>
              <a:buChar char="•"/>
            </a:pPr>
            <a:r>
              <a:rPr lang="en-US" u="sng" dirty="0">
                <a:solidFill>
                  <a:schemeClr val="bg1"/>
                </a:solidFill>
                <a:hlinkClick r:id="rId7"/>
              </a:rPr>
              <a:t>NRDC The Minamata Convention on Mercury: Contents, Guidance, and </a:t>
            </a:r>
            <a:r>
              <a:rPr lang="en-US" u="sng" dirty="0" smtClean="0">
                <a:solidFill>
                  <a:schemeClr val="bg1"/>
                </a:solidFill>
                <a:hlinkClick r:id="rId7"/>
              </a:rPr>
              <a:t>Resources</a:t>
            </a:r>
            <a:endParaRPr lang="en-US" u="sng" dirty="0" smtClean="0">
              <a:solidFill>
                <a:schemeClr val="bg1"/>
              </a:solidFill>
            </a:endParaRPr>
          </a:p>
        </p:txBody>
      </p:sp>
      <p:sp>
        <p:nvSpPr>
          <p:cNvPr id="7" name="Rectangle 6"/>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PRODUCT PHASE-OUTS</a:t>
            </a:r>
          </a:p>
          <a:p>
            <a:pPr>
              <a:lnSpc>
                <a:spcPct val="140000"/>
              </a:lnSpc>
            </a:pPr>
            <a:r>
              <a:rPr lang="en-US" sz="1000" dirty="0">
                <a:solidFill>
                  <a:schemeClr val="tx1">
                    <a:lumMod val="65000"/>
                    <a:lumOff val="35000"/>
                  </a:schemeClr>
                </a:solidFill>
              </a:rPr>
              <a:t>        Annex A Coverage, Key Points</a:t>
            </a:r>
          </a:p>
          <a:p>
            <a:pPr>
              <a:lnSpc>
                <a:spcPct val="140000"/>
              </a:lnSpc>
            </a:pPr>
            <a:r>
              <a:rPr lang="en-US" sz="1000" dirty="0">
                <a:solidFill>
                  <a:schemeClr val="tx1">
                    <a:lumMod val="65000"/>
                    <a:lumOff val="35000"/>
                  </a:schemeClr>
                </a:solidFill>
              </a:rPr>
              <a:t>        Effective 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b="1" dirty="0" smtClean="0">
                <a:solidFill>
                  <a:srgbClr val="00AFEE"/>
                </a:solidFill>
              </a:rPr>
              <a:t>RESOURCES</a:t>
            </a:r>
          </a:p>
        </p:txBody>
      </p:sp>
      <p:sp>
        <p:nvSpPr>
          <p:cNvPr id="11" name="Right Arrow Callout 10"/>
          <p:cNvSpPr/>
          <p:nvPr/>
        </p:nvSpPr>
        <p:spPr>
          <a:xfrm>
            <a:off x="9162739" y="5790997"/>
            <a:ext cx="252173" cy="256660"/>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50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3</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 y="1246204"/>
            <a:ext cx="12181452" cy="4405798"/>
          </a:xfrm>
          <a:prstGeom prst="rect">
            <a:avLst/>
          </a:prstGeom>
        </p:spPr>
      </p:pic>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5683606"/>
          </a:xfrm>
          <a:prstGeom prst="rect">
            <a:avLst/>
          </a:prstGeom>
          <a:noFill/>
        </p:spPr>
        <p:txBody>
          <a:bodyPr wrap="square" rtlCol="0">
            <a:spAutoFit/>
          </a:bodyPr>
          <a:lstStyle/>
          <a:p>
            <a:pPr>
              <a:lnSpc>
                <a:spcPct val="140000"/>
              </a:lnSpc>
            </a:pPr>
            <a:r>
              <a:rPr lang="en-US" sz="1000" b="1" dirty="0">
                <a:solidFill>
                  <a:srgbClr val="00AFEE"/>
                </a:solidFill>
              </a:rPr>
              <a:t>ARTICLE 4 AND ANNEX A (PRODUCTS)</a:t>
            </a:r>
          </a:p>
          <a:p>
            <a:pPr>
              <a:lnSpc>
                <a:spcPct val="140000"/>
              </a:lnSpc>
            </a:pPr>
            <a:r>
              <a:rPr lang="en-US" sz="1000" b="1" dirty="0">
                <a:solidFill>
                  <a:srgbClr val="00AFEE"/>
                </a:solidFill>
              </a:rPr>
              <a:t> </a:t>
            </a:r>
            <a:r>
              <a:rPr lang="en-US" sz="1000" b="1" dirty="0" smtClean="0">
                <a:solidFill>
                  <a:srgbClr val="00AFEE"/>
                </a:solidFill>
              </a:rPr>
              <a:t>   PRODUCT </a:t>
            </a:r>
            <a:r>
              <a:rPr lang="en-US" sz="1000" b="1" dirty="0">
                <a:solidFill>
                  <a:srgbClr val="00AFEE"/>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dirty="0" smtClean="0">
                <a:solidFill>
                  <a:schemeClr val="tx1">
                    <a:lumMod val="65000"/>
                    <a:lumOff val="35000"/>
                  </a:schemeClr>
                </a:solidFill>
              </a:rPr>
              <a:t>        Product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Legal Authorities Summary</a:t>
            </a:r>
          </a:p>
          <a:p>
            <a:pPr>
              <a:lnSpc>
                <a:spcPct val="140000"/>
              </a:lnSpc>
            </a:pPr>
            <a:r>
              <a:rPr lang="en-US" sz="1000" dirty="0" smtClean="0">
                <a:solidFill>
                  <a:schemeClr val="tx1">
                    <a:lumMod val="65000"/>
                    <a:lumOff val="35000"/>
                  </a:schemeClr>
                </a:solidFill>
              </a:rPr>
              <a:t>ARTICLE </a:t>
            </a:r>
            <a:r>
              <a:rPr lang="en-US" sz="1000" dirty="0">
                <a:solidFill>
                  <a:schemeClr val="tx1">
                    <a:lumMod val="65000"/>
                    <a:lumOff val="35000"/>
                  </a:schemeClr>
                </a:solidFill>
              </a:rPr>
              <a:t>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dirty="0" smtClean="0">
                <a:solidFill>
                  <a:schemeClr val="tx1">
                    <a:lumMod val="65000"/>
                    <a:lumOff val="35000"/>
                  </a:schemeClr>
                </a:solidFill>
              </a:rPr>
              <a:t>        When to Register for Initial Exemption</a:t>
            </a: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2" name="Right Arrow Callout 11"/>
          <p:cNvSpPr/>
          <p:nvPr/>
        </p:nvSpPr>
        <p:spPr>
          <a:xfrm>
            <a:off x="9162739" y="673471"/>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2785" y="183446"/>
            <a:ext cx="1749778" cy="1749778"/>
          </a:xfrm>
          <a:prstGeom prst="ellipse">
            <a:avLst/>
          </a:prstGeom>
          <a:solidFill>
            <a:srgbClr val="0C2146"/>
          </a:solidFill>
          <a:ln w="762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13F60"/>
              </a:solidFill>
            </a:endParaRPr>
          </a:p>
        </p:txBody>
      </p:sp>
      <p:sp>
        <p:nvSpPr>
          <p:cNvPr id="18" name="Title 1"/>
          <p:cNvSpPr>
            <a:spLocks noGrp="1"/>
          </p:cNvSpPr>
          <p:nvPr>
            <p:ph type="title"/>
          </p:nvPr>
        </p:nvSpPr>
        <p:spPr>
          <a:xfrm>
            <a:off x="467174" y="748338"/>
            <a:ext cx="1588123" cy="687598"/>
          </a:xfrm>
        </p:spPr>
        <p:txBody>
          <a:bodyPr/>
          <a:lstStyle/>
          <a:p>
            <a:pPr algn="ctr"/>
            <a:r>
              <a:rPr lang="en-US" sz="2300" dirty="0" smtClean="0">
                <a:solidFill>
                  <a:schemeClr val="bg1"/>
                </a:solidFill>
              </a:rPr>
              <a:t>SECTION</a:t>
            </a:r>
            <a:br>
              <a:rPr lang="en-US" sz="2300" dirty="0" smtClean="0">
                <a:solidFill>
                  <a:schemeClr val="bg1"/>
                </a:solidFill>
              </a:rPr>
            </a:br>
            <a:r>
              <a:rPr lang="en-US" sz="2300" dirty="0" smtClean="0">
                <a:solidFill>
                  <a:schemeClr val="bg1"/>
                </a:solidFill>
              </a:rPr>
              <a:t>ONE</a:t>
            </a:r>
            <a:endParaRPr lang="en-US" sz="2300" dirty="0">
              <a:solidFill>
                <a:schemeClr val="bg1"/>
              </a:solidFill>
            </a:endParaRPr>
          </a:p>
        </p:txBody>
      </p:sp>
      <p:sp>
        <p:nvSpPr>
          <p:cNvPr id="21" name="Title 1"/>
          <p:cNvSpPr txBox="1">
            <a:spLocks/>
          </p:cNvSpPr>
          <p:nvPr/>
        </p:nvSpPr>
        <p:spPr>
          <a:xfrm>
            <a:off x="2339367" y="552104"/>
            <a:ext cx="3776476" cy="557784"/>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dirty="0" smtClean="0">
                <a:solidFill>
                  <a:srgbClr val="FFFFFF"/>
                </a:solidFill>
              </a:rPr>
              <a:t>PRODUCT PHASE-OUTS</a:t>
            </a:r>
            <a:endParaRPr lang="en-US" sz="2300" dirty="0">
              <a:solidFill>
                <a:srgbClr val="FFFFFF"/>
              </a:solidFill>
            </a:endParaRPr>
          </a:p>
        </p:txBody>
      </p:sp>
    </p:spTree>
    <p:extLst>
      <p:ext uri="{BB962C8B-B14F-4D97-AF65-F5344CB8AC3E}">
        <p14:creationId xmlns:p14="http://schemas.microsoft.com/office/powerpoint/2010/main" val="167917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40" y="685800"/>
            <a:ext cx="5878892" cy="711958"/>
          </a:xfrm>
        </p:spPr>
        <p:txBody>
          <a:bodyPr/>
          <a:lstStyle/>
          <a:p>
            <a:r>
              <a:rPr lang="en-US" sz="2300" dirty="0" smtClean="0">
                <a:solidFill>
                  <a:srgbClr val="00A6E8"/>
                </a:solidFill>
              </a:rPr>
              <a:t>ANNEX A COVERAGE—KEY POINTS</a:t>
            </a:r>
            <a:endParaRPr lang="en-US" sz="2300" dirty="0">
              <a:solidFill>
                <a:srgbClr val="0C2146"/>
              </a:solidFill>
            </a:endParaRPr>
          </a:p>
        </p:txBody>
      </p:sp>
      <p:sp>
        <p:nvSpPr>
          <p:cNvPr id="5" name="Slide Number Placeholder 4"/>
          <p:cNvSpPr>
            <a:spLocks noGrp="1"/>
          </p:cNvSpPr>
          <p:nvPr>
            <p:ph type="sldNum" sz="quarter" idx="12"/>
          </p:nvPr>
        </p:nvSpPr>
        <p:spPr/>
        <p:txBody>
          <a:bodyPr/>
          <a:lstStyle/>
          <a:p>
            <a:fld id="{A4A541B3-CD79-0240-8A71-500DA69470F5}" type="slidenum">
              <a:rPr lang="en-US" smtClean="0"/>
              <a:pPr/>
              <a:t>4</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b="1" dirty="0" smtClean="0">
                <a:solidFill>
                  <a:srgbClr val="00AFEE"/>
                </a:solidFill>
              </a:rPr>
              <a:t>        ANNEX A COVERAGE, KEY POINTS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a:solidFill>
                  <a:schemeClr val="tx1">
                    <a:lumMod val="65000"/>
                    <a:lumOff val="35000"/>
                  </a:schemeClr>
                </a:solidFill>
              </a:rPr>
              <a:t>        Exclusions 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a:solidFill>
                  <a:schemeClr val="tx1">
                    <a:lumMod val="65000"/>
                    <a:lumOff val="35000"/>
                  </a:schemeClr>
                </a:solidFill>
              </a:rPr>
              <a:t>    MANUFACTURING PROCESS PHASE-OUTS</a:t>
            </a:r>
          </a:p>
          <a:p>
            <a:pPr>
              <a:lnSpc>
                <a:spcPct val="140000"/>
              </a:lnSpc>
            </a:pPr>
            <a:r>
              <a:rPr lang="en-US" sz="1000" dirty="0">
                <a:solidFill>
                  <a:schemeClr val="tx1">
                    <a:lumMod val="65000"/>
                    <a:lumOff val="35000"/>
                  </a:schemeClr>
                </a:solidFill>
              </a:rPr>
              <a:t>        Mercury 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a:solidFill>
                  <a:schemeClr val="tx1">
                    <a:lumMod val="65000"/>
                    <a:lumOff val="35000"/>
                  </a:schemeClr>
                </a:solidFill>
              </a:rPr>
              <a:t>        Restricted Mercury Uses In Manufacturing</a:t>
            </a:r>
          </a:p>
          <a:p>
            <a:pPr>
              <a:lnSpc>
                <a:spcPct val="140000"/>
              </a:lnSpc>
            </a:pPr>
            <a:r>
              <a:rPr lang="en-US" sz="1000" dirty="0">
                <a:solidFill>
                  <a:schemeClr val="tx1">
                    <a:lumMod val="65000"/>
                    <a:lumOff val="35000"/>
                  </a:schemeClr>
                </a:solidFill>
              </a:rPr>
              <a:t>        Key VCM Requirements</a:t>
            </a:r>
          </a:p>
          <a:p>
            <a:pPr>
              <a:lnSpc>
                <a:spcPct val="140000"/>
              </a:lnSpc>
            </a:pPr>
            <a:r>
              <a:rPr lang="en-US" sz="1000" dirty="0">
                <a:solidFill>
                  <a:schemeClr val="tx1">
                    <a:lumMod val="65000"/>
                    <a:lumOff val="35000"/>
                  </a:schemeClr>
                </a:solidFill>
              </a:rPr>
              <a:t>        Key Polyurethane Requirements</a:t>
            </a:r>
          </a:p>
          <a:p>
            <a:pPr>
              <a:lnSpc>
                <a:spcPct val="140000"/>
              </a:lnSpc>
            </a:pPr>
            <a:r>
              <a:rPr lang="en-US" sz="1000" dirty="0">
                <a:solidFill>
                  <a:schemeClr val="tx1">
                    <a:lumMod val="65000"/>
                    <a:lumOff val="35000"/>
                  </a:schemeClr>
                </a:solidFill>
              </a:rPr>
              <a:t>        Common Requirements For All Five Processes</a:t>
            </a:r>
          </a:p>
          <a:p>
            <a:pPr>
              <a:lnSpc>
                <a:spcPct val="140000"/>
              </a:lnSpc>
            </a:pPr>
            <a:r>
              <a:rPr lang="en-US" sz="1000" dirty="0">
                <a:solidFill>
                  <a:schemeClr val="tx1">
                    <a:lumMod val="65000"/>
                    <a:lumOff val="35000"/>
                  </a:schemeClr>
                </a:solidFill>
              </a:rPr>
              <a:t>        New Processes</a:t>
            </a:r>
          </a:p>
          <a:p>
            <a:pPr>
              <a:lnSpc>
                <a:spcPct val="140000"/>
              </a:lnSpc>
            </a:pPr>
            <a:r>
              <a:rPr lang="en-US" sz="1000" dirty="0">
                <a:solidFill>
                  <a:schemeClr val="tx1">
                    <a:lumMod val="65000"/>
                    <a:lumOff val="35000"/>
                  </a:schemeClr>
                </a:solidFill>
              </a:rPr>
              <a:t>        Manufacturing Legal Authorities 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a:solidFill>
                  <a:schemeClr val="tx1">
                    <a:lumMod val="65000"/>
                    <a:lumOff val="35000"/>
                  </a:schemeClr>
                </a:solidFill>
              </a:rPr>
              <a:t>    ARTICLE 6 EXEMPTION PROCESS</a:t>
            </a:r>
          </a:p>
          <a:p>
            <a:pPr>
              <a:lnSpc>
                <a:spcPct val="140000"/>
              </a:lnSpc>
            </a:pPr>
            <a:r>
              <a:rPr lang="en-US" sz="1000" dirty="0">
                <a:solidFill>
                  <a:schemeClr val="tx1">
                    <a:lumMod val="65000"/>
                    <a:lumOff val="35000"/>
                  </a:schemeClr>
                </a:solidFill>
              </a:rPr>
              <a:t>        Structure of Article 6</a:t>
            </a:r>
          </a:p>
          <a:p>
            <a:pPr>
              <a:lnSpc>
                <a:spcPct val="140000"/>
              </a:lnSpc>
            </a:pPr>
            <a:r>
              <a:rPr lang="en-US" sz="1000" dirty="0">
                <a:solidFill>
                  <a:schemeClr val="tx1">
                    <a:lumMod val="65000"/>
                    <a:lumOff val="35000"/>
                  </a:schemeClr>
                </a:solidFill>
              </a:rPr>
              <a:t>        When to Register for Initial Exemption</a:t>
            </a:r>
          </a:p>
          <a:p>
            <a:pPr>
              <a:lnSpc>
                <a:spcPct val="140000"/>
              </a:lnSpc>
            </a:pPr>
            <a:r>
              <a:rPr lang="en-US" sz="1000" dirty="0"/>
              <a:t>        </a:t>
            </a:r>
            <a:r>
              <a:rPr lang="en-US" sz="1000" dirty="0">
                <a:solidFill>
                  <a:schemeClr val="tx1">
                    <a:lumMod val="65000"/>
                    <a:lumOff val="35000"/>
                  </a:schemeClr>
                </a:solidFill>
              </a:rPr>
              <a:t>How to Register</a:t>
            </a:r>
          </a:p>
          <a:p>
            <a:pPr>
              <a:lnSpc>
                <a:spcPct val="140000"/>
              </a:lnSpc>
            </a:pPr>
            <a:r>
              <a:rPr lang="en-US" sz="1000" dirty="0">
                <a:solidFill>
                  <a:schemeClr val="tx1">
                    <a:lumMod val="65000"/>
                    <a:lumOff val="35000"/>
                  </a:schemeClr>
                </a:solidFill>
              </a:rPr>
              <a:t>        Duration of Initial 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a:solidFill>
                  <a:schemeClr val="tx1">
                    <a:lumMod val="65000"/>
                    <a:lumOff val="35000"/>
                  </a:schemeClr>
                </a:solidFill>
              </a:rPr>
              <a:t>RESOURCES</a:t>
            </a:r>
            <a:endParaRPr lang="en-US" sz="1000" dirty="0" smtClean="0">
              <a:solidFill>
                <a:schemeClr val="tx1">
                  <a:lumMod val="65000"/>
                  <a:lumOff val="35000"/>
                </a:schemeClr>
              </a:solidFill>
            </a:endParaRPr>
          </a:p>
        </p:txBody>
      </p:sp>
      <p:sp>
        <p:nvSpPr>
          <p:cNvPr id="10" name="Right Arrow Callout 9"/>
          <p:cNvSpPr/>
          <p:nvPr/>
        </p:nvSpPr>
        <p:spPr>
          <a:xfrm>
            <a:off x="9162739" y="878714"/>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37956" y="1214066"/>
            <a:ext cx="8190980" cy="4385816"/>
          </a:xfrm>
          <a:prstGeom prst="rect">
            <a:avLst/>
          </a:prstGeom>
          <a:noFill/>
        </p:spPr>
        <p:txBody>
          <a:bodyPr wrap="square" rtlCol="0">
            <a:spAutoFit/>
          </a:bodyPr>
          <a:lstStyle/>
          <a:p>
            <a:pPr>
              <a:lnSpc>
                <a:spcPct val="400000"/>
              </a:lnSpc>
              <a:buClr>
                <a:srgbClr val="00A6E8"/>
              </a:buClr>
              <a:buSzPct val="135000"/>
            </a:pPr>
            <a:r>
              <a:rPr lang="en-US" dirty="0">
                <a:solidFill>
                  <a:srgbClr val="0C2146"/>
                </a:solidFill>
              </a:rPr>
              <a:t>All </a:t>
            </a:r>
            <a:r>
              <a:rPr lang="en-US" dirty="0" smtClean="0">
                <a:solidFill>
                  <a:srgbClr val="0C2146"/>
                </a:solidFill>
              </a:rPr>
              <a:t>batteries, except </a:t>
            </a:r>
            <a:r>
              <a:rPr lang="en-US" dirty="0">
                <a:solidFill>
                  <a:srgbClr val="0C2146"/>
                </a:solidFill>
              </a:rPr>
              <a:t>two kinds of button cells</a:t>
            </a:r>
          </a:p>
          <a:p>
            <a:pPr>
              <a:lnSpc>
                <a:spcPct val="400000"/>
              </a:lnSpc>
              <a:buClr>
                <a:srgbClr val="00A6E8"/>
              </a:buClr>
              <a:buSzPct val="135000"/>
            </a:pPr>
            <a:r>
              <a:rPr lang="en-US" dirty="0">
                <a:solidFill>
                  <a:srgbClr val="0C2146"/>
                </a:solidFill>
              </a:rPr>
              <a:t>Lamp phase-out mostly based on concentration limits</a:t>
            </a:r>
          </a:p>
          <a:p>
            <a:pPr>
              <a:lnSpc>
                <a:spcPct val="400000"/>
              </a:lnSpc>
              <a:buClr>
                <a:srgbClr val="00A6E8"/>
              </a:buClr>
              <a:buSzPct val="135000"/>
            </a:pPr>
            <a:r>
              <a:rPr lang="en-US" dirty="0">
                <a:solidFill>
                  <a:srgbClr val="0C2146"/>
                </a:solidFill>
              </a:rPr>
              <a:t>Key biocide product is paint</a:t>
            </a:r>
          </a:p>
          <a:p>
            <a:pPr>
              <a:lnSpc>
                <a:spcPct val="400000"/>
              </a:lnSpc>
              <a:buClr>
                <a:srgbClr val="00A6E8"/>
              </a:buClr>
              <a:buSzPct val="135000"/>
            </a:pPr>
            <a:r>
              <a:rPr lang="en-US" dirty="0">
                <a:solidFill>
                  <a:srgbClr val="0C2146"/>
                </a:solidFill>
              </a:rPr>
              <a:t>Cosmetics based on concentration limit associated </a:t>
            </a:r>
            <a:r>
              <a:rPr lang="en-US" dirty="0" smtClean="0">
                <a:solidFill>
                  <a:srgbClr val="0C2146"/>
                </a:solidFill>
              </a:rPr>
              <a:t>with intentional </a:t>
            </a:r>
            <a:r>
              <a:rPr lang="en-US" dirty="0">
                <a:solidFill>
                  <a:srgbClr val="0C2146"/>
                </a:solidFill>
              </a:rPr>
              <a:t>mercury use</a:t>
            </a:r>
          </a:p>
        </p:txBody>
      </p:sp>
      <p:cxnSp>
        <p:nvCxnSpPr>
          <p:cNvPr id="13" name="Straight Connector 12"/>
          <p:cNvCxnSpPr/>
          <p:nvPr/>
        </p:nvCxnSpPr>
        <p:spPr>
          <a:xfrm>
            <a:off x="554440" y="2531528"/>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4440" y="3611027"/>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4440" y="4690526"/>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63767" y="1600034"/>
            <a:ext cx="729632" cy="4052989"/>
            <a:chOff x="663767" y="1600034"/>
            <a:chExt cx="729632" cy="4052989"/>
          </a:xfrm>
        </p:grpSpPr>
        <p:pic>
          <p:nvPicPr>
            <p:cNvPr id="21" name="Picture 20" descr="Pain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767" y="3815606"/>
              <a:ext cx="729631" cy="729631"/>
            </a:xfrm>
            <a:prstGeom prst="rect">
              <a:avLst/>
            </a:prstGeom>
          </p:spPr>
        </p:pic>
        <p:pic>
          <p:nvPicPr>
            <p:cNvPr id="22" name="Picture 21" descr="Lam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67" y="2707820"/>
              <a:ext cx="729631" cy="729631"/>
            </a:xfrm>
            <a:prstGeom prst="rect">
              <a:avLst/>
            </a:prstGeom>
          </p:spPr>
        </p:pic>
        <p:pic>
          <p:nvPicPr>
            <p:cNvPr id="23" name="Picture 22" descr="Battery.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768" y="1600034"/>
              <a:ext cx="729631" cy="729631"/>
            </a:xfrm>
            <a:prstGeom prst="rect">
              <a:avLst/>
            </a:prstGeom>
          </p:spPr>
        </p:pic>
        <p:pic>
          <p:nvPicPr>
            <p:cNvPr id="24" name="Picture 23" descr="Cosmetics.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68" y="4923392"/>
              <a:ext cx="729631" cy="729631"/>
            </a:xfrm>
            <a:prstGeom prst="rect">
              <a:avLst/>
            </a:prstGeom>
          </p:spPr>
        </p:pic>
      </p:grpSp>
    </p:spTree>
    <p:extLst>
      <p:ext uri="{BB962C8B-B14F-4D97-AF65-F5344CB8AC3E}">
        <p14:creationId xmlns:p14="http://schemas.microsoft.com/office/powerpoint/2010/main" val="248890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5</a:t>
            </a:fld>
            <a:endParaRPr lang="en-US"/>
          </a:p>
        </p:txBody>
      </p:sp>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EFFECTIVE DATE OF PHASE-OUT</a:t>
            </a:r>
            <a:endParaRPr lang="en-US" sz="2300" dirty="0">
              <a:solidFill>
                <a:srgbClr val="0C2146"/>
              </a:solidFill>
            </a:endParaRPr>
          </a:p>
        </p:txBody>
      </p:sp>
      <p:sp>
        <p:nvSpPr>
          <p:cNvPr id="6" name="TextBox 5"/>
          <p:cNvSpPr txBox="1"/>
          <p:nvPr/>
        </p:nvSpPr>
        <p:spPr>
          <a:xfrm>
            <a:off x="554440" y="5147476"/>
            <a:ext cx="5397627" cy="523220"/>
          </a:xfrm>
          <a:prstGeom prst="rect">
            <a:avLst/>
          </a:prstGeom>
          <a:noFill/>
        </p:spPr>
        <p:txBody>
          <a:bodyPr wrap="square" rtlCol="0">
            <a:spAutoFit/>
          </a:bodyPr>
          <a:lstStyle/>
          <a:p>
            <a:pPr>
              <a:buClr>
                <a:srgbClr val="00A6E8"/>
              </a:buClr>
              <a:buSzPct val="135000"/>
            </a:pPr>
            <a:r>
              <a:rPr lang="en-US" sz="1400" dirty="0">
                <a:solidFill>
                  <a:srgbClr val="0C2146"/>
                </a:solidFill>
              </a:rPr>
              <a:t>*</a:t>
            </a:r>
            <a:r>
              <a:rPr lang="en-US" sz="1400" dirty="0" smtClean="0">
                <a:solidFill>
                  <a:srgbClr val="0C2146"/>
                </a:solidFill>
              </a:rPr>
              <a:t>UNLESS </a:t>
            </a:r>
            <a:r>
              <a:rPr lang="en-US" sz="1400" dirty="0">
                <a:solidFill>
                  <a:srgbClr val="0C2146"/>
                </a:solidFill>
              </a:rPr>
              <a:t>P</a:t>
            </a:r>
            <a:r>
              <a:rPr lang="en-US" sz="1400" dirty="0" smtClean="0">
                <a:solidFill>
                  <a:srgbClr val="0C2146"/>
                </a:solidFill>
              </a:rPr>
              <a:t>arty obtains extension of time under Article 6.</a:t>
            </a:r>
          </a:p>
          <a:p>
            <a:pPr>
              <a:buClr>
                <a:srgbClr val="00A6E8"/>
              </a:buClr>
              <a:buSzPct val="135000"/>
            </a:pPr>
            <a:r>
              <a:rPr lang="en-US" sz="1400" dirty="0" smtClean="0">
                <a:solidFill>
                  <a:srgbClr val="0C2146"/>
                </a:solidFill>
              </a:rPr>
              <a:t>The Article 6 extension process is covered later in this training module. </a:t>
            </a:r>
            <a:endParaRPr lang="en-US" sz="1400" dirty="0">
              <a:solidFill>
                <a:srgbClr val="0C2146"/>
              </a:solidFill>
            </a:endParaRPr>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5899049"/>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a:t>
            </a:r>
            <a:r>
              <a:rPr lang="en-US" sz="1000" b="1" dirty="0" smtClean="0">
                <a:solidFill>
                  <a:srgbClr val="00AFEE"/>
                </a:solidFill>
              </a:rPr>
              <a:t>EFFECTIVE DATE OF PHASE-OUT</a:t>
            </a:r>
            <a:endParaRPr lang="en-US" sz="1000" b="1" dirty="0">
              <a:solidFill>
                <a:srgbClr val="00AFEE"/>
              </a:solidFill>
            </a:endParaRP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Mandate</a:t>
            </a:r>
          </a:p>
          <a:p>
            <a:pPr>
              <a:lnSpc>
                <a:spcPct val="140000"/>
              </a:lnSpc>
            </a:pPr>
            <a:r>
              <a:rPr lang="en-US" sz="1000" dirty="0">
                <a:solidFill>
                  <a:schemeClr val="tx1">
                    <a:lumMod val="65000"/>
                    <a:lumOff val="35000"/>
                  </a:schemeClr>
                </a:solidFill>
              </a:rPr>
              <a:t>        Product 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a:solidFill>
                  <a:schemeClr val="tx1">
                    <a:lumMod val="65000"/>
                    <a:lumOff val="35000"/>
                  </a:schemeClr>
                </a:solidFill>
              </a:rPr>
              <a:t>    MANUFACTURING PROCESS PHASE-OUTS</a:t>
            </a:r>
          </a:p>
          <a:p>
            <a:pPr>
              <a:lnSpc>
                <a:spcPct val="140000"/>
              </a:lnSpc>
            </a:pPr>
            <a:r>
              <a:rPr lang="en-US" sz="1000" dirty="0">
                <a:solidFill>
                  <a:schemeClr val="tx1">
                    <a:lumMod val="65000"/>
                    <a:lumOff val="35000"/>
                  </a:schemeClr>
                </a:solidFill>
              </a:rPr>
              <a:t>        Mercury 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a:solidFill>
                  <a:schemeClr val="tx1">
                    <a:lumMod val="65000"/>
                    <a:lumOff val="35000"/>
                  </a:schemeClr>
                </a:solidFill>
              </a:rPr>
              <a:t>        Restricted Mercury Uses In Manufacturing</a:t>
            </a:r>
          </a:p>
          <a:p>
            <a:pPr>
              <a:lnSpc>
                <a:spcPct val="140000"/>
              </a:lnSpc>
            </a:pPr>
            <a:r>
              <a:rPr lang="en-US" sz="1000" dirty="0">
                <a:solidFill>
                  <a:schemeClr val="tx1">
                    <a:lumMod val="65000"/>
                    <a:lumOff val="35000"/>
                  </a:schemeClr>
                </a:solidFill>
              </a:rPr>
              <a:t>        Key VCM Requirements</a:t>
            </a:r>
          </a:p>
          <a:p>
            <a:pPr>
              <a:lnSpc>
                <a:spcPct val="140000"/>
              </a:lnSpc>
            </a:pPr>
            <a:r>
              <a:rPr lang="en-US" sz="1000" dirty="0">
                <a:solidFill>
                  <a:schemeClr val="tx1">
                    <a:lumMod val="65000"/>
                    <a:lumOff val="35000"/>
                  </a:schemeClr>
                </a:solidFill>
              </a:rPr>
              <a:t>        Key Polyurethane Requirements</a:t>
            </a:r>
          </a:p>
          <a:p>
            <a:pPr>
              <a:lnSpc>
                <a:spcPct val="140000"/>
              </a:lnSpc>
            </a:pPr>
            <a:r>
              <a:rPr lang="en-US" sz="1000" dirty="0">
                <a:solidFill>
                  <a:schemeClr val="tx1">
                    <a:lumMod val="65000"/>
                    <a:lumOff val="35000"/>
                  </a:schemeClr>
                </a:solidFill>
              </a:rPr>
              <a:t>        Common Requirements For All Five Processes</a:t>
            </a:r>
          </a:p>
          <a:p>
            <a:pPr>
              <a:lnSpc>
                <a:spcPct val="140000"/>
              </a:lnSpc>
            </a:pPr>
            <a:r>
              <a:rPr lang="en-US" sz="1000" dirty="0">
                <a:solidFill>
                  <a:schemeClr val="tx1">
                    <a:lumMod val="65000"/>
                    <a:lumOff val="35000"/>
                  </a:schemeClr>
                </a:solidFill>
              </a:rPr>
              <a:t>        New Processes</a:t>
            </a:r>
          </a:p>
          <a:p>
            <a:pPr>
              <a:lnSpc>
                <a:spcPct val="140000"/>
              </a:lnSpc>
            </a:pPr>
            <a:r>
              <a:rPr lang="en-US" sz="1000" dirty="0">
                <a:solidFill>
                  <a:schemeClr val="tx1">
                    <a:lumMod val="65000"/>
                    <a:lumOff val="35000"/>
                  </a:schemeClr>
                </a:solidFill>
              </a:rPr>
              <a:t>        Manufacturing Legal Authorities 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a:solidFill>
                  <a:schemeClr val="tx1">
                    <a:lumMod val="65000"/>
                    <a:lumOff val="35000"/>
                  </a:schemeClr>
                </a:solidFill>
              </a:rPr>
              <a:t>    ARTICLE 6 EXEMPTION PROCESS</a:t>
            </a:r>
          </a:p>
          <a:p>
            <a:pPr>
              <a:lnSpc>
                <a:spcPct val="140000"/>
              </a:lnSpc>
            </a:pPr>
            <a:r>
              <a:rPr lang="en-US" sz="1000" dirty="0">
                <a:solidFill>
                  <a:schemeClr val="tx1">
                    <a:lumMod val="65000"/>
                    <a:lumOff val="35000"/>
                  </a:schemeClr>
                </a:solidFill>
              </a:rPr>
              <a:t>        Structure of Article 6</a:t>
            </a:r>
          </a:p>
          <a:p>
            <a:pPr>
              <a:lnSpc>
                <a:spcPct val="140000"/>
              </a:lnSpc>
            </a:pPr>
            <a:r>
              <a:rPr lang="en-US" sz="1000" dirty="0">
                <a:solidFill>
                  <a:schemeClr val="tx1">
                    <a:lumMod val="65000"/>
                    <a:lumOff val="35000"/>
                  </a:schemeClr>
                </a:solidFill>
              </a:rPr>
              <a:t>        When to Register for Initial Exemption</a:t>
            </a:r>
          </a:p>
          <a:p>
            <a:pPr>
              <a:lnSpc>
                <a:spcPct val="140000"/>
              </a:lnSpc>
            </a:pPr>
            <a:r>
              <a:rPr lang="en-US" sz="1000" dirty="0"/>
              <a:t>        </a:t>
            </a:r>
            <a:r>
              <a:rPr lang="en-US" sz="1000" dirty="0">
                <a:solidFill>
                  <a:schemeClr val="tx1">
                    <a:lumMod val="65000"/>
                    <a:lumOff val="35000"/>
                  </a:schemeClr>
                </a:solidFill>
              </a:rPr>
              <a:t>How to Register</a:t>
            </a:r>
          </a:p>
          <a:p>
            <a:pPr>
              <a:lnSpc>
                <a:spcPct val="140000"/>
              </a:lnSpc>
            </a:pPr>
            <a:r>
              <a:rPr lang="en-US" sz="1000" dirty="0">
                <a:solidFill>
                  <a:schemeClr val="tx1">
                    <a:lumMod val="65000"/>
                    <a:lumOff val="35000"/>
                  </a:schemeClr>
                </a:solidFill>
              </a:rPr>
              <a:t>        Duration of Initial 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a:solidFill>
                  <a:schemeClr val="tx1">
                    <a:lumMod val="65000"/>
                    <a:lumOff val="35000"/>
                  </a:schemeClr>
                </a:solidFill>
              </a:rPr>
              <a:t>RESOURCES</a:t>
            </a:r>
            <a:endParaRPr lang="en-US" sz="1000" dirty="0" smtClean="0">
              <a:solidFill>
                <a:schemeClr val="tx1">
                  <a:lumMod val="65000"/>
                  <a:lumOff val="35000"/>
                </a:schemeClr>
              </a:solidFill>
            </a:endParaRPr>
          </a:p>
        </p:txBody>
      </p:sp>
      <p:sp>
        <p:nvSpPr>
          <p:cNvPr id="12" name="Right Arrow Callout 11"/>
          <p:cNvSpPr/>
          <p:nvPr/>
        </p:nvSpPr>
        <p:spPr>
          <a:xfrm>
            <a:off x="9162739" y="109802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54440" y="1448727"/>
            <a:ext cx="8140827" cy="507831"/>
          </a:xfrm>
          <a:prstGeom prst="rect">
            <a:avLst/>
          </a:prstGeom>
          <a:noFill/>
        </p:spPr>
        <p:txBody>
          <a:bodyPr wrap="square" rtlCol="0">
            <a:spAutoFit/>
          </a:bodyPr>
          <a:lstStyle/>
          <a:p>
            <a:pPr>
              <a:lnSpc>
                <a:spcPct val="150000"/>
              </a:lnSpc>
              <a:buClr>
                <a:srgbClr val="00A6E8"/>
              </a:buClr>
              <a:buSzPct val="135000"/>
            </a:pPr>
            <a:r>
              <a:rPr lang="en-US" dirty="0" smtClean="0">
                <a:solidFill>
                  <a:srgbClr val="0C2146"/>
                </a:solidFill>
              </a:rPr>
              <a:t>Product phase-out date:*</a:t>
            </a:r>
            <a:endParaRPr lang="en-US" dirty="0">
              <a:solidFill>
                <a:srgbClr val="0C2146"/>
              </a:solidFill>
            </a:endParaRPr>
          </a:p>
        </p:txBody>
      </p:sp>
      <p:grpSp>
        <p:nvGrpSpPr>
          <p:cNvPr id="18" name="Group 17"/>
          <p:cNvGrpSpPr/>
          <p:nvPr/>
        </p:nvGrpSpPr>
        <p:grpSpPr>
          <a:xfrm>
            <a:off x="644577" y="2135551"/>
            <a:ext cx="3372724" cy="2807620"/>
            <a:chOff x="891915" y="1612692"/>
            <a:chExt cx="3372724" cy="2807620"/>
          </a:xfrm>
        </p:grpSpPr>
        <p:pic>
          <p:nvPicPr>
            <p:cNvPr id="20" name="Picture 19"/>
            <p:cNvPicPr>
              <a:picLocks noChangeAspect="1"/>
            </p:cNvPicPr>
            <p:nvPr/>
          </p:nvPicPr>
          <p:blipFill>
            <a:blip r:embed="rId3"/>
            <a:stretch>
              <a:fillRect/>
            </a:stretch>
          </p:blipFill>
          <p:spPr>
            <a:xfrm>
              <a:off x="891915" y="1612692"/>
              <a:ext cx="3372724" cy="2807620"/>
            </a:xfrm>
            <a:prstGeom prst="rect">
              <a:avLst/>
            </a:prstGeom>
          </p:spPr>
        </p:pic>
        <p:sp>
          <p:nvSpPr>
            <p:cNvPr id="21" name="TextBox 20"/>
            <p:cNvSpPr txBox="1"/>
            <p:nvPr/>
          </p:nvSpPr>
          <p:spPr>
            <a:xfrm>
              <a:off x="891915" y="2232189"/>
              <a:ext cx="3372724" cy="2031325"/>
            </a:xfrm>
            <a:prstGeom prst="rect">
              <a:avLst/>
            </a:prstGeom>
            <a:noFill/>
          </p:spPr>
          <p:txBody>
            <a:bodyPr wrap="square" rtlCol="0">
              <a:spAutoFit/>
            </a:bodyPr>
            <a:lstStyle/>
            <a:p>
              <a:pPr algn="ctr">
                <a:lnSpc>
                  <a:spcPct val="150000"/>
                </a:lnSpc>
                <a:buClr>
                  <a:srgbClr val="00A6E8"/>
                </a:buClr>
                <a:buSzPct val="135000"/>
              </a:pPr>
              <a:r>
                <a:rPr lang="en-US" sz="8400" dirty="0" smtClean="0">
                  <a:solidFill>
                    <a:srgbClr val="00A6E8"/>
                  </a:solidFill>
                </a:rPr>
                <a:t>2020</a:t>
              </a:r>
              <a:endParaRPr lang="en-US" sz="8400" dirty="0" smtClean="0">
                <a:solidFill>
                  <a:srgbClr val="0C2146"/>
                </a:solidFill>
              </a:endParaRPr>
            </a:p>
          </p:txBody>
        </p:sp>
      </p:grpSp>
    </p:spTree>
    <p:extLst>
      <p:ext uri="{BB962C8B-B14F-4D97-AF65-F5344CB8AC3E}">
        <p14:creationId xmlns:p14="http://schemas.microsoft.com/office/powerpoint/2010/main" val="389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6</a:t>
            </a:fld>
            <a:endParaRPr lang="en-US"/>
          </a:p>
        </p:txBody>
      </p:sp>
      <p:sp>
        <p:nvSpPr>
          <p:cNvPr id="8" name="Rectangle 7"/>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Date of Phase-Out</a:t>
            </a:r>
          </a:p>
          <a:p>
            <a:pPr>
              <a:lnSpc>
                <a:spcPct val="140000"/>
              </a:lnSpc>
            </a:pPr>
            <a:r>
              <a:rPr lang="en-US" sz="1000" b="1" dirty="0" smtClean="0">
                <a:solidFill>
                  <a:srgbClr val="00AFEE"/>
                </a:solidFill>
              </a:rPr>
              <a:t>        EXCLUSIONS FROM PHASE-OUT MANDATE</a:t>
            </a:r>
          </a:p>
          <a:p>
            <a:pPr>
              <a:lnSpc>
                <a:spcPct val="140000"/>
              </a:lnSpc>
            </a:pPr>
            <a:r>
              <a:rPr lang="en-US" sz="1000" dirty="0" smtClean="0">
                <a:solidFill>
                  <a:schemeClr val="tx1">
                    <a:lumMod val="65000"/>
                    <a:lumOff val="35000"/>
                  </a:schemeClr>
                </a:solidFill>
              </a:rPr>
              <a:t>        Product </a:t>
            </a:r>
            <a:r>
              <a:rPr lang="en-US" sz="1000" dirty="0">
                <a:solidFill>
                  <a:schemeClr val="tx1">
                    <a:lumMod val="65000"/>
                    <a:lumOff val="35000"/>
                  </a:schemeClr>
                </a:solidFill>
              </a:rPr>
              <a:t>Components</a:t>
            </a:r>
          </a:p>
          <a:p>
            <a:pPr>
              <a:lnSpc>
                <a:spcPct val="140000"/>
              </a:lnSpc>
            </a:pPr>
            <a:r>
              <a:rPr lang="en-US" sz="1000" dirty="0">
                <a:solidFill>
                  <a:schemeClr val="tx1">
                    <a:lumMod val="65000"/>
                    <a:lumOff val="35000"/>
                  </a:schemeClr>
                </a:solidFill>
              </a:rPr>
              <a:t>        Dental 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a:solidFill>
                  <a:schemeClr val="tx1">
                    <a:lumMod val="65000"/>
                    <a:lumOff val="35000"/>
                  </a:schemeClr>
                </a:solidFill>
              </a:rPr>
              <a:t>    MANUFACTURING PROCESS PHASE-OUTS</a:t>
            </a:r>
          </a:p>
          <a:p>
            <a:pPr>
              <a:lnSpc>
                <a:spcPct val="140000"/>
              </a:lnSpc>
            </a:pPr>
            <a:r>
              <a:rPr lang="en-US" sz="1000" dirty="0">
                <a:solidFill>
                  <a:schemeClr val="tx1">
                    <a:lumMod val="65000"/>
                    <a:lumOff val="35000"/>
                  </a:schemeClr>
                </a:solidFill>
              </a:rPr>
              <a:t>        Mercury 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a:solidFill>
                  <a:schemeClr val="tx1">
                    <a:lumMod val="65000"/>
                    <a:lumOff val="35000"/>
                  </a:schemeClr>
                </a:solidFill>
              </a:rPr>
              <a:t>        Restricted Mercury Uses In Manufacturing</a:t>
            </a:r>
          </a:p>
          <a:p>
            <a:pPr>
              <a:lnSpc>
                <a:spcPct val="140000"/>
              </a:lnSpc>
            </a:pPr>
            <a:r>
              <a:rPr lang="en-US" sz="1000" dirty="0">
                <a:solidFill>
                  <a:schemeClr val="tx1">
                    <a:lumMod val="65000"/>
                    <a:lumOff val="35000"/>
                  </a:schemeClr>
                </a:solidFill>
              </a:rPr>
              <a:t>        Key VCM Requirements</a:t>
            </a:r>
          </a:p>
          <a:p>
            <a:pPr>
              <a:lnSpc>
                <a:spcPct val="140000"/>
              </a:lnSpc>
            </a:pPr>
            <a:r>
              <a:rPr lang="en-US" sz="1000" dirty="0">
                <a:solidFill>
                  <a:schemeClr val="tx1">
                    <a:lumMod val="65000"/>
                    <a:lumOff val="35000"/>
                  </a:schemeClr>
                </a:solidFill>
              </a:rPr>
              <a:t>        Key Polyurethane Requirements</a:t>
            </a:r>
          </a:p>
          <a:p>
            <a:pPr>
              <a:lnSpc>
                <a:spcPct val="140000"/>
              </a:lnSpc>
            </a:pPr>
            <a:r>
              <a:rPr lang="en-US" sz="1000" dirty="0">
                <a:solidFill>
                  <a:schemeClr val="tx1">
                    <a:lumMod val="65000"/>
                    <a:lumOff val="35000"/>
                  </a:schemeClr>
                </a:solidFill>
              </a:rPr>
              <a:t>        Common Requirements For All Five Processes</a:t>
            </a:r>
          </a:p>
          <a:p>
            <a:pPr>
              <a:lnSpc>
                <a:spcPct val="140000"/>
              </a:lnSpc>
            </a:pPr>
            <a:r>
              <a:rPr lang="en-US" sz="1000" dirty="0">
                <a:solidFill>
                  <a:schemeClr val="tx1">
                    <a:lumMod val="65000"/>
                    <a:lumOff val="35000"/>
                  </a:schemeClr>
                </a:solidFill>
              </a:rPr>
              <a:t>        New Processes</a:t>
            </a:r>
          </a:p>
          <a:p>
            <a:pPr>
              <a:lnSpc>
                <a:spcPct val="140000"/>
              </a:lnSpc>
            </a:pPr>
            <a:r>
              <a:rPr lang="en-US" sz="1000" dirty="0">
                <a:solidFill>
                  <a:schemeClr val="tx1">
                    <a:lumMod val="65000"/>
                    <a:lumOff val="35000"/>
                  </a:schemeClr>
                </a:solidFill>
              </a:rPr>
              <a:t>        Manufacturing Legal Authorities 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a:solidFill>
                  <a:schemeClr val="tx1">
                    <a:lumMod val="65000"/>
                    <a:lumOff val="35000"/>
                  </a:schemeClr>
                </a:solidFill>
              </a:rPr>
              <a:t>    ARTICLE 6 EXEMPTION PROCESS</a:t>
            </a:r>
          </a:p>
          <a:p>
            <a:pPr>
              <a:lnSpc>
                <a:spcPct val="140000"/>
              </a:lnSpc>
            </a:pPr>
            <a:r>
              <a:rPr lang="en-US" sz="1000" dirty="0">
                <a:solidFill>
                  <a:schemeClr val="tx1">
                    <a:lumMod val="65000"/>
                    <a:lumOff val="35000"/>
                  </a:schemeClr>
                </a:solidFill>
              </a:rPr>
              <a:t>        Structure of Article 6</a:t>
            </a:r>
          </a:p>
          <a:p>
            <a:pPr>
              <a:lnSpc>
                <a:spcPct val="140000"/>
              </a:lnSpc>
            </a:pPr>
            <a:r>
              <a:rPr lang="en-US" sz="1000" dirty="0">
                <a:solidFill>
                  <a:schemeClr val="tx1">
                    <a:lumMod val="65000"/>
                    <a:lumOff val="35000"/>
                  </a:schemeClr>
                </a:solidFill>
              </a:rPr>
              <a:t>        When to Register for Initial Exemption</a:t>
            </a:r>
          </a:p>
          <a:p>
            <a:pPr>
              <a:lnSpc>
                <a:spcPct val="140000"/>
              </a:lnSpc>
            </a:pPr>
            <a:r>
              <a:rPr lang="en-US" sz="1000" dirty="0"/>
              <a:t>        </a:t>
            </a:r>
            <a:r>
              <a:rPr lang="en-US" sz="1000" dirty="0">
                <a:solidFill>
                  <a:schemeClr val="tx1">
                    <a:lumMod val="65000"/>
                    <a:lumOff val="35000"/>
                  </a:schemeClr>
                </a:solidFill>
              </a:rPr>
              <a:t>How to Register</a:t>
            </a:r>
          </a:p>
          <a:p>
            <a:pPr>
              <a:lnSpc>
                <a:spcPct val="140000"/>
              </a:lnSpc>
            </a:pPr>
            <a:r>
              <a:rPr lang="en-US" sz="1000" dirty="0">
                <a:solidFill>
                  <a:schemeClr val="tx1">
                    <a:lumMod val="65000"/>
                    <a:lumOff val="35000"/>
                  </a:schemeClr>
                </a:solidFill>
              </a:rPr>
              <a:t>        Duration of Initial 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a:solidFill>
                  <a:schemeClr val="tx1">
                    <a:lumMod val="65000"/>
                    <a:lumOff val="35000"/>
                  </a:schemeClr>
                </a:solidFill>
              </a:rPr>
              <a:t>RESOURCES</a:t>
            </a:r>
          </a:p>
        </p:txBody>
      </p:sp>
      <p:sp>
        <p:nvSpPr>
          <p:cNvPr id="13" name="Right Arrow Callout 12"/>
          <p:cNvSpPr/>
          <p:nvPr/>
        </p:nvSpPr>
        <p:spPr>
          <a:xfrm>
            <a:off x="9162739" y="1307203"/>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554439" y="685800"/>
            <a:ext cx="8225033" cy="621403"/>
          </a:xfrm>
        </p:spPr>
        <p:txBody>
          <a:bodyPr/>
          <a:lstStyle/>
          <a:p>
            <a:r>
              <a:rPr lang="en-US" sz="2300" dirty="0" smtClean="0">
                <a:solidFill>
                  <a:srgbClr val="00A6E8"/>
                </a:solidFill>
              </a:rPr>
              <a:t>EXCLUSIONS FROM PHASE-OUT MANDATE</a:t>
            </a:r>
            <a:endParaRPr lang="en-US" sz="2300" dirty="0">
              <a:solidFill>
                <a:srgbClr val="0C2146"/>
              </a:solidFill>
            </a:endParaRPr>
          </a:p>
        </p:txBody>
      </p:sp>
      <p:sp>
        <p:nvSpPr>
          <p:cNvPr id="15" name="TextBox 14"/>
          <p:cNvSpPr txBox="1"/>
          <p:nvPr/>
        </p:nvSpPr>
        <p:spPr>
          <a:xfrm>
            <a:off x="1661266" y="1214066"/>
            <a:ext cx="3602693" cy="5701561"/>
          </a:xfrm>
          <a:prstGeom prst="rect">
            <a:avLst/>
          </a:prstGeom>
          <a:noFill/>
        </p:spPr>
        <p:txBody>
          <a:bodyPr wrap="square" rtlCol="0">
            <a:spAutoFit/>
          </a:bodyPr>
          <a:lstStyle/>
          <a:p>
            <a:pPr>
              <a:lnSpc>
                <a:spcPct val="325000"/>
              </a:lnSpc>
              <a:buClr>
                <a:srgbClr val="00A6E8"/>
              </a:buClr>
              <a:buSzPct val="135000"/>
            </a:pPr>
            <a:r>
              <a:rPr lang="en-US" dirty="0">
                <a:solidFill>
                  <a:srgbClr val="0C2146"/>
                </a:solidFill>
              </a:rPr>
              <a:t>“Essential” military/police use</a:t>
            </a:r>
          </a:p>
          <a:p>
            <a:pPr>
              <a:lnSpc>
                <a:spcPct val="325000"/>
              </a:lnSpc>
              <a:buClr>
                <a:srgbClr val="00A6E8"/>
              </a:buClr>
              <a:buSzPct val="135000"/>
            </a:pPr>
            <a:r>
              <a:rPr lang="en-US" dirty="0">
                <a:solidFill>
                  <a:srgbClr val="0C2146"/>
                </a:solidFill>
              </a:rPr>
              <a:t>R+D/calibration</a:t>
            </a:r>
          </a:p>
          <a:p>
            <a:pPr>
              <a:lnSpc>
                <a:spcPct val="325000"/>
              </a:lnSpc>
              <a:buClr>
                <a:srgbClr val="00A6E8"/>
              </a:buClr>
              <a:buSzPct val="135000"/>
            </a:pPr>
            <a:r>
              <a:rPr lang="en-US" dirty="0">
                <a:solidFill>
                  <a:srgbClr val="0C2146"/>
                </a:solidFill>
              </a:rPr>
              <a:t>Replacements</a:t>
            </a:r>
          </a:p>
          <a:p>
            <a:pPr>
              <a:lnSpc>
                <a:spcPct val="325000"/>
              </a:lnSpc>
              <a:buClr>
                <a:srgbClr val="00A6E8"/>
              </a:buClr>
              <a:buSzPct val="135000"/>
            </a:pPr>
            <a:r>
              <a:rPr lang="en-US" dirty="0" smtClean="0">
                <a:solidFill>
                  <a:srgbClr val="0C2146"/>
                </a:solidFill>
              </a:rPr>
              <a:t>Vaccines</a:t>
            </a:r>
          </a:p>
          <a:p>
            <a:pPr>
              <a:lnSpc>
                <a:spcPct val="325000"/>
              </a:lnSpc>
              <a:buClr>
                <a:srgbClr val="00A6E8"/>
              </a:buClr>
              <a:buSzPct val="135000"/>
            </a:pPr>
            <a:r>
              <a:rPr lang="en-US" dirty="0" smtClean="0">
                <a:solidFill>
                  <a:srgbClr val="0C2146"/>
                </a:solidFill>
              </a:rPr>
              <a:t>Traditional/religious practices</a:t>
            </a:r>
          </a:p>
          <a:p>
            <a:pPr>
              <a:lnSpc>
                <a:spcPct val="400000"/>
              </a:lnSpc>
              <a:buClr>
                <a:srgbClr val="00A6E8"/>
              </a:buClr>
              <a:buSzPct val="135000"/>
            </a:pPr>
            <a:endParaRPr lang="en-US" dirty="0">
              <a:solidFill>
                <a:srgbClr val="0C2146"/>
              </a:solidFill>
            </a:endParaRPr>
          </a:p>
        </p:txBody>
      </p:sp>
      <p:cxnSp>
        <p:nvCxnSpPr>
          <p:cNvPr id="16" name="Straight Connector 15"/>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663767" y="2455716"/>
            <a:ext cx="729632" cy="729631"/>
          </a:xfrm>
          <a:prstGeom prst="rect">
            <a:avLst/>
          </a:prstGeom>
        </p:spPr>
      </p:pic>
      <p:pic>
        <p:nvPicPr>
          <p:cNvPr id="4" name="Picture 3"/>
          <p:cNvPicPr>
            <a:picLocks noChangeAspect="1"/>
          </p:cNvPicPr>
          <p:nvPr/>
        </p:nvPicPr>
        <p:blipFill>
          <a:blip r:embed="rId4"/>
          <a:stretch>
            <a:fillRect/>
          </a:stretch>
        </p:blipFill>
        <p:spPr>
          <a:xfrm>
            <a:off x="663767" y="3328784"/>
            <a:ext cx="729632" cy="729631"/>
          </a:xfrm>
          <a:prstGeom prst="rect">
            <a:avLst/>
          </a:prstGeom>
        </p:spPr>
      </p:pic>
      <p:pic>
        <p:nvPicPr>
          <p:cNvPr id="6" name="Picture 5"/>
          <p:cNvPicPr>
            <a:picLocks noChangeAspect="1"/>
          </p:cNvPicPr>
          <p:nvPr/>
        </p:nvPicPr>
        <p:blipFill>
          <a:blip r:embed="rId5"/>
          <a:stretch>
            <a:fillRect/>
          </a:stretch>
        </p:blipFill>
        <p:spPr>
          <a:xfrm>
            <a:off x="663767" y="4201852"/>
            <a:ext cx="729632" cy="729631"/>
          </a:xfrm>
          <a:prstGeom prst="rect">
            <a:avLst/>
          </a:prstGeom>
        </p:spPr>
      </p:pic>
      <p:pic>
        <p:nvPicPr>
          <p:cNvPr id="7" name="Picture 6" descr="Military.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768" y="1581912"/>
            <a:ext cx="730367" cy="730367"/>
          </a:xfrm>
          <a:prstGeom prst="rect">
            <a:avLst/>
          </a:prstGeom>
        </p:spPr>
      </p:pic>
      <p:cxnSp>
        <p:nvCxnSpPr>
          <p:cNvPr id="17" name="Straight Connector 16"/>
          <p:cNvCxnSpPr/>
          <p:nvPr/>
        </p:nvCxnSpPr>
        <p:spPr>
          <a:xfrm>
            <a:off x="554440" y="2384695"/>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54440" y="3255242"/>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54440" y="4125789"/>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4440" y="4996336"/>
            <a:ext cx="8225033" cy="0"/>
          </a:xfrm>
          <a:prstGeom prst="line">
            <a:avLst/>
          </a:prstGeom>
          <a:ln>
            <a:solidFill>
              <a:srgbClr val="00AFEE"/>
            </a:solidFill>
            <a:prstDash val="dash"/>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stretch>
            <a:fillRect/>
          </a:stretch>
        </p:blipFill>
        <p:spPr>
          <a:xfrm>
            <a:off x="663767" y="5074920"/>
            <a:ext cx="729631" cy="729631"/>
          </a:xfrm>
          <a:prstGeom prst="rect">
            <a:avLst/>
          </a:prstGeom>
        </p:spPr>
      </p:pic>
    </p:spTree>
    <p:extLst>
      <p:ext uri="{BB962C8B-B14F-4D97-AF65-F5344CB8AC3E}">
        <p14:creationId xmlns:p14="http://schemas.microsoft.com/office/powerpoint/2010/main" val="17859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4556"/>
            <a:ext cx="12191999" cy="4409094"/>
          </a:xfrm>
          <a:prstGeom prst="rect">
            <a:avLst/>
          </a:prstGeom>
        </p:spPr>
      </p:pic>
      <p:sp>
        <p:nvSpPr>
          <p:cNvPr id="5" name="Slide Number Placeholder 4"/>
          <p:cNvSpPr>
            <a:spLocks noGrp="1"/>
          </p:cNvSpPr>
          <p:nvPr>
            <p:ph type="sldNum" sz="quarter" idx="12"/>
          </p:nvPr>
        </p:nvSpPr>
        <p:spPr/>
        <p:txBody>
          <a:bodyPr/>
          <a:lstStyle/>
          <a:p>
            <a:fld id="{A4A541B3-CD79-0240-8A71-500DA69470F5}" type="slidenum">
              <a:rPr lang="en-US" smtClean="0"/>
              <a:pPr/>
              <a:t>7</a:t>
            </a:fld>
            <a:endParaRPr lang="en-US"/>
          </a:p>
        </p:txBody>
      </p:sp>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PRODUCT COMPONENTS</a:t>
            </a:r>
            <a:endParaRPr lang="en-US" sz="2300" dirty="0">
              <a:solidFill>
                <a:srgbClr val="0C2146"/>
              </a:solidFill>
            </a:endParaRPr>
          </a:p>
        </p:txBody>
      </p:sp>
      <p:sp>
        <p:nvSpPr>
          <p:cNvPr id="6" name="Rectangle 5"/>
          <p:cNvSpPr/>
          <p:nvPr/>
        </p:nvSpPr>
        <p:spPr>
          <a:xfrm>
            <a:off x="-1" y="2455522"/>
            <a:ext cx="5291191" cy="210620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4440" y="2609633"/>
            <a:ext cx="4623735" cy="1754326"/>
          </a:xfrm>
          <a:prstGeom prst="rect">
            <a:avLst/>
          </a:prstGeom>
          <a:noFill/>
        </p:spPr>
        <p:txBody>
          <a:bodyPr wrap="square" rtlCol="0">
            <a:spAutoFit/>
          </a:bodyPr>
          <a:lstStyle/>
          <a:p>
            <a:pPr marL="285750" indent="-285750">
              <a:buClr>
                <a:srgbClr val="00A6E8"/>
              </a:buClr>
              <a:buSzPct val="135000"/>
              <a:buFont typeface="Arial" charset="0"/>
              <a:buChar char="•"/>
            </a:pPr>
            <a:r>
              <a:rPr lang="en-US" dirty="0" smtClean="0">
                <a:solidFill>
                  <a:schemeClr val="bg1"/>
                </a:solidFill>
              </a:rPr>
              <a:t>What if phased out product is part of a larger product (e.g., a switch, lamp, </a:t>
            </a:r>
            <a:br>
              <a:rPr lang="en-US" dirty="0" smtClean="0">
                <a:solidFill>
                  <a:schemeClr val="bg1"/>
                </a:solidFill>
              </a:rPr>
            </a:br>
            <a:r>
              <a:rPr lang="en-US" dirty="0" smtClean="0">
                <a:solidFill>
                  <a:schemeClr val="bg1"/>
                </a:solidFill>
              </a:rPr>
              <a:t>battery, etc., in electronic device)?</a:t>
            </a:r>
            <a:br>
              <a:rPr lang="en-US" dirty="0" smtClean="0">
                <a:solidFill>
                  <a:schemeClr val="bg1"/>
                </a:solidFill>
              </a:rPr>
            </a:br>
            <a:endParaRPr lang="en-US" dirty="0" smtClean="0">
              <a:solidFill>
                <a:schemeClr val="bg1"/>
              </a:solidFill>
            </a:endParaRPr>
          </a:p>
          <a:p>
            <a:pPr marL="285750" indent="-285750">
              <a:buClr>
                <a:srgbClr val="00A6E8"/>
              </a:buClr>
              <a:buSzPct val="135000"/>
              <a:buFont typeface="Arial" charset="0"/>
              <a:buChar char="•"/>
            </a:pPr>
            <a:r>
              <a:rPr lang="en-US" dirty="0" smtClean="0">
                <a:solidFill>
                  <a:schemeClr val="bg1"/>
                </a:solidFill>
              </a:rPr>
              <a:t>Obligation to prevent incorporation into larger product</a:t>
            </a:r>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Date of Phase-Out</a:t>
            </a:r>
          </a:p>
          <a:p>
            <a:pPr>
              <a:lnSpc>
                <a:spcPct val="140000"/>
              </a:lnSpc>
            </a:pPr>
            <a:r>
              <a:rPr lang="en-US" sz="1000" dirty="0" smtClean="0">
                <a:solidFill>
                  <a:schemeClr val="tx1">
                    <a:lumMod val="65000"/>
                    <a:lumOff val="35000"/>
                  </a:schemeClr>
                </a:solidFill>
              </a:rPr>
              <a:t>        Exclusions from Phase-Out Mandate</a:t>
            </a:r>
          </a:p>
          <a:p>
            <a:pPr>
              <a:lnSpc>
                <a:spcPct val="140000"/>
              </a:lnSpc>
            </a:pPr>
            <a:r>
              <a:rPr lang="en-US" sz="1000" b="1" dirty="0" smtClean="0">
                <a:solidFill>
                  <a:srgbClr val="00AFEE"/>
                </a:solidFill>
              </a:rPr>
              <a:t>        PRODUCT </a:t>
            </a:r>
            <a:r>
              <a:rPr lang="en-US" sz="1000" b="1" dirty="0">
                <a:solidFill>
                  <a:srgbClr val="00AFEE"/>
                </a:solidFill>
              </a:rPr>
              <a:t>COMPONENTS</a:t>
            </a:r>
          </a:p>
          <a:p>
            <a:pPr>
              <a:lnSpc>
                <a:spcPct val="140000"/>
              </a:lnSpc>
            </a:pPr>
            <a:r>
              <a:rPr lang="en-US" sz="1000" dirty="0" smtClean="0">
                <a:solidFill>
                  <a:schemeClr val="tx1">
                    <a:lumMod val="65000"/>
                    <a:lumOff val="35000"/>
                  </a:schemeClr>
                </a:solidFill>
              </a:rPr>
              <a:t>   </a:t>
            </a:r>
            <a:r>
              <a:rPr lang="en-US" sz="1000" dirty="0">
                <a:solidFill>
                  <a:schemeClr val="tx1">
                    <a:lumMod val="65000"/>
                    <a:lumOff val="35000"/>
                  </a:schemeClr>
                </a:solidFill>
              </a:rPr>
              <a:t> </a:t>
            </a:r>
            <a:r>
              <a:rPr lang="en-US" sz="1000" dirty="0" smtClean="0">
                <a:solidFill>
                  <a:schemeClr val="tx1">
                    <a:lumMod val="65000"/>
                    <a:lumOff val="35000"/>
                  </a:schemeClr>
                </a:solidFill>
              </a:rPr>
              <a:t>    Dental </a:t>
            </a:r>
            <a:r>
              <a:rPr lang="en-US" sz="1000" dirty="0">
                <a:solidFill>
                  <a:schemeClr val="tx1">
                    <a:lumMod val="65000"/>
                    <a:lumOff val="35000"/>
                  </a:schemeClr>
                </a:solidFill>
              </a:rPr>
              <a:t>Amalgam Phase-down</a:t>
            </a:r>
          </a:p>
          <a:p>
            <a:pPr>
              <a:lnSpc>
                <a:spcPct val="140000"/>
              </a:lnSpc>
            </a:pPr>
            <a:r>
              <a:rPr lang="en-US" sz="1000" dirty="0">
                <a:solidFill>
                  <a:schemeClr val="tx1">
                    <a:lumMod val="65000"/>
                    <a:lumOff val="35000"/>
                  </a:schemeClr>
                </a:solidFill>
              </a:rPr>
              <a:t>        New Products</a:t>
            </a:r>
          </a:p>
          <a:p>
            <a:pPr>
              <a:lnSpc>
                <a:spcPct val="140000"/>
              </a:lnSpc>
            </a:pPr>
            <a:r>
              <a:rPr lang="en-US" sz="1000" dirty="0">
                <a:solidFill>
                  <a:schemeClr val="tx1">
                    <a:lumMod val="65000"/>
                    <a:lumOff val="35000"/>
                  </a:schemeClr>
                </a:solidFill>
              </a:rPr>
              <a:t>        Product Legal Authorities 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a:solidFill>
                  <a:schemeClr val="tx1">
                    <a:lumMod val="65000"/>
                    <a:lumOff val="35000"/>
                  </a:schemeClr>
                </a:solidFill>
              </a:rPr>
              <a:t>    MANUFACTURING PROCESS PHASE-OUTS</a:t>
            </a:r>
          </a:p>
          <a:p>
            <a:pPr>
              <a:lnSpc>
                <a:spcPct val="140000"/>
              </a:lnSpc>
            </a:pPr>
            <a:r>
              <a:rPr lang="en-US" sz="1000" dirty="0">
                <a:solidFill>
                  <a:schemeClr val="tx1">
                    <a:lumMod val="65000"/>
                    <a:lumOff val="35000"/>
                  </a:schemeClr>
                </a:solidFill>
              </a:rPr>
              <a:t>        Mercury 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a:solidFill>
                  <a:schemeClr val="tx1">
                    <a:lumMod val="65000"/>
                    <a:lumOff val="35000"/>
                  </a:schemeClr>
                </a:solidFill>
              </a:rPr>
              <a:t>        Restricted Mercury Uses In Manufacturing</a:t>
            </a:r>
          </a:p>
          <a:p>
            <a:pPr>
              <a:lnSpc>
                <a:spcPct val="140000"/>
              </a:lnSpc>
            </a:pPr>
            <a:r>
              <a:rPr lang="en-US" sz="1000" dirty="0">
                <a:solidFill>
                  <a:schemeClr val="tx1">
                    <a:lumMod val="65000"/>
                    <a:lumOff val="35000"/>
                  </a:schemeClr>
                </a:solidFill>
              </a:rPr>
              <a:t>        Key VCM Requirements</a:t>
            </a:r>
          </a:p>
          <a:p>
            <a:pPr>
              <a:lnSpc>
                <a:spcPct val="140000"/>
              </a:lnSpc>
            </a:pPr>
            <a:r>
              <a:rPr lang="en-US" sz="1000" dirty="0">
                <a:solidFill>
                  <a:schemeClr val="tx1">
                    <a:lumMod val="65000"/>
                    <a:lumOff val="35000"/>
                  </a:schemeClr>
                </a:solidFill>
              </a:rPr>
              <a:t>        Key Polyurethane Requirements</a:t>
            </a:r>
          </a:p>
          <a:p>
            <a:pPr>
              <a:lnSpc>
                <a:spcPct val="140000"/>
              </a:lnSpc>
            </a:pPr>
            <a:r>
              <a:rPr lang="en-US" sz="1000" dirty="0">
                <a:solidFill>
                  <a:schemeClr val="tx1">
                    <a:lumMod val="65000"/>
                    <a:lumOff val="35000"/>
                  </a:schemeClr>
                </a:solidFill>
              </a:rPr>
              <a:t>        Common Requirements For All Five Processes</a:t>
            </a:r>
          </a:p>
          <a:p>
            <a:pPr>
              <a:lnSpc>
                <a:spcPct val="140000"/>
              </a:lnSpc>
            </a:pPr>
            <a:r>
              <a:rPr lang="en-US" sz="1000" dirty="0">
                <a:solidFill>
                  <a:schemeClr val="tx1">
                    <a:lumMod val="65000"/>
                    <a:lumOff val="35000"/>
                  </a:schemeClr>
                </a:solidFill>
              </a:rPr>
              <a:t>        New Processes</a:t>
            </a:r>
          </a:p>
          <a:p>
            <a:pPr>
              <a:lnSpc>
                <a:spcPct val="140000"/>
              </a:lnSpc>
            </a:pPr>
            <a:r>
              <a:rPr lang="en-US" sz="1000" dirty="0">
                <a:solidFill>
                  <a:schemeClr val="tx1">
                    <a:lumMod val="65000"/>
                    <a:lumOff val="35000"/>
                  </a:schemeClr>
                </a:solidFill>
              </a:rPr>
              <a:t>        Manufacturing Legal Authorities 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a:solidFill>
                  <a:schemeClr val="tx1">
                    <a:lumMod val="65000"/>
                    <a:lumOff val="35000"/>
                  </a:schemeClr>
                </a:solidFill>
              </a:rPr>
              <a:t>    ARTICLE 6 EXEMPTION PROCESS</a:t>
            </a:r>
          </a:p>
          <a:p>
            <a:pPr>
              <a:lnSpc>
                <a:spcPct val="140000"/>
              </a:lnSpc>
            </a:pPr>
            <a:r>
              <a:rPr lang="en-US" sz="1000" dirty="0">
                <a:solidFill>
                  <a:schemeClr val="tx1">
                    <a:lumMod val="65000"/>
                    <a:lumOff val="35000"/>
                  </a:schemeClr>
                </a:solidFill>
              </a:rPr>
              <a:t>        Structure of Article 6</a:t>
            </a:r>
          </a:p>
          <a:p>
            <a:pPr>
              <a:lnSpc>
                <a:spcPct val="140000"/>
              </a:lnSpc>
            </a:pPr>
            <a:r>
              <a:rPr lang="en-US" sz="1000" dirty="0">
                <a:solidFill>
                  <a:schemeClr val="tx1">
                    <a:lumMod val="65000"/>
                    <a:lumOff val="35000"/>
                  </a:schemeClr>
                </a:solidFill>
              </a:rPr>
              <a:t>        When to Register for Initial Exemption</a:t>
            </a:r>
          </a:p>
          <a:p>
            <a:pPr>
              <a:lnSpc>
                <a:spcPct val="140000"/>
              </a:lnSpc>
            </a:pPr>
            <a:r>
              <a:rPr lang="en-US" sz="1000" dirty="0"/>
              <a:t>        </a:t>
            </a:r>
            <a:r>
              <a:rPr lang="en-US" sz="1000" dirty="0">
                <a:solidFill>
                  <a:schemeClr val="tx1">
                    <a:lumMod val="65000"/>
                    <a:lumOff val="35000"/>
                  </a:schemeClr>
                </a:solidFill>
              </a:rPr>
              <a:t>How to Register</a:t>
            </a:r>
          </a:p>
          <a:p>
            <a:pPr>
              <a:lnSpc>
                <a:spcPct val="140000"/>
              </a:lnSpc>
            </a:pPr>
            <a:r>
              <a:rPr lang="en-US" sz="1000" dirty="0">
                <a:solidFill>
                  <a:schemeClr val="tx1">
                    <a:lumMod val="65000"/>
                    <a:lumOff val="35000"/>
                  </a:schemeClr>
                </a:solidFill>
              </a:rPr>
              <a:t>        Duration of Initial 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a:solidFill>
                  <a:schemeClr val="tx1">
                    <a:lumMod val="65000"/>
                    <a:lumOff val="35000"/>
                  </a:schemeClr>
                </a:solidFill>
              </a:rPr>
              <a:t>RESOURCES</a:t>
            </a:r>
          </a:p>
        </p:txBody>
      </p:sp>
      <p:sp>
        <p:nvSpPr>
          <p:cNvPr id="14" name="Right Arrow Callout 13"/>
          <p:cNvSpPr/>
          <p:nvPr/>
        </p:nvSpPr>
        <p:spPr>
          <a:xfrm>
            <a:off x="9162739" y="1546259"/>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8</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45399"/>
            <a:ext cx="12191999" cy="4407407"/>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 DENTAL AMALGAM PHASE-DOWN</a:t>
            </a:r>
            <a:endParaRPr lang="en-US" sz="2300" dirty="0">
              <a:solidFill>
                <a:srgbClr val="0C2146"/>
              </a:solidFill>
            </a:endParaRPr>
          </a:p>
        </p:txBody>
      </p:sp>
      <p:sp>
        <p:nvSpPr>
          <p:cNvPr id="6" name="Rectangle 5"/>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4440" y="2455523"/>
            <a:ext cx="4623735" cy="1754326"/>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smtClean="0">
                <a:solidFill>
                  <a:schemeClr val="bg1"/>
                </a:solidFill>
              </a:rPr>
              <a:t>Nine </a:t>
            </a:r>
            <a:r>
              <a:rPr lang="en-US" dirty="0">
                <a:solidFill>
                  <a:schemeClr val="bg1"/>
                </a:solidFill>
              </a:rPr>
              <a:t>o</a:t>
            </a:r>
            <a:r>
              <a:rPr lang="en-US" dirty="0" smtClean="0">
                <a:solidFill>
                  <a:schemeClr val="bg1"/>
                </a:solidFill>
              </a:rPr>
              <a:t>ptions </a:t>
            </a:r>
            <a:r>
              <a:rPr lang="en-US" dirty="0">
                <a:solidFill>
                  <a:schemeClr val="bg1"/>
                </a:solidFill>
              </a:rPr>
              <a:t>p</a:t>
            </a:r>
            <a:r>
              <a:rPr lang="en-US" dirty="0" smtClean="0">
                <a:solidFill>
                  <a:schemeClr val="bg1"/>
                </a:solidFill>
              </a:rPr>
              <a:t>rovided in Annex A, Part II</a:t>
            </a:r>
          </a:p>
          <a:p>
            <a:pPr marL="285750" indent="-285750">
              <a:lnSpc>
                <a:spcPct val="200000"/>
              </a:lnSpc>
              <a:buClr>
                <a:srgbClr val="00A6E8"/>
              </a:buClr>
              <a:buSzPct val="135000"/>
              <a:buFont typeface="Arial" charset="0"/>
              <a:buChar char="•"/>
            </a:pPr>
            <a:r>
              <a:rPr lang="en-US" dirty="0" smtClean="0">
                <a:solidFill>
                  <a:schemeClr val="bg1"/>
                </a:solidFill>
              </a:rPr>
              <a:t>Choose at least two</a:t>
            </a:r>
          </a:p>
          <a:p>
            <a:pPr marL="285750" indent="-285750">
              <a:lnSpc>
                <a:spcPct val="200000"/>
              </a:lnSpc>
              <a:buClr>
                <a:srgbClr val="00A6E8"/>
              </a:buClr>
              <a:buSzPct val="135000"/>
              <a:buFont typeface="Arial" charset="0"/>
              <a:buChar char="•"/>
            </a:pPr>
            <a:r>
              <a:rPr lang="en-US" dirty="0" smtClean="0">
                <a:solidFill>
                  <a:schemeClr val="bg1"/>
                </a:solidFill>
              </a:rPr>
              <a:t>Authorities needed depends upon choices</a:t>
            </a:r>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b="1" dirty="0" smtClean="0">
                <a:solidFill>
                  <a:srgbClr val="00AFEE"/>
                </a:solidFill>
              </a:rPr>
              <a:t>        DENTAL </a:t>
            </a:r>
            <a:r>
              <a:rPr lang="en-US" sz="1000" b="1" dirty="0">
                <a:solidFill>
                  <a:srgbClr val="00AFEE"/>
                </a:solidFill>
              </a:rPr>
              <a:t>AMALGAM PHASE-DOWN</a:t>
            </a:r>
          </a:p>
          <a:p>
            <a:pPr>
              <a:lnSpc>
                <a:spcPct val="140000"/>
              </a:lnSpc>
            </a:pPr>
            <a:r>
              <a:rPr lang="en-US" sz="1000" dirty="0" smtClean="0">
                <a:solidFill>
                  <a:schemeClr val="tx1">
                    <a:lumMod val="65000"/>
                    <a:lumOff val="35000"/>
                  </a:schemeClr>
                </a:solidFill>
              </a:rPr>
              <a:t>        New Products</a:t>
            </a:r>
          </a:p>
          <a:p>
            <a:pPr>
              <a:lnSpc>
                <a:spcPct val="140000"/>
              </a:lnSpc>
            </a:pPr>
            <a:r>
              <a:rPr lang="en-US" sz="1000" dirty="0" smtClean="0">
                <a:solidFill>
                  <a:schemeClr val="tx1">
                    <a:lumMod val="65000"/>
                    <a:lumOff val="35000"/>
                  </a:schemeClr>
                </a:solidFill>
              </a:rPr>
              <a:t>        Product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b="1" dirty="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2" name="Right Arrow Callout 11"/>
          <p:cNvSpPr/>
          <p:nvPr/>
        </p:nvSpPr>
        <p:spPr>
          <a:xfrm>
            <a:off x="9162739" y="1747270"/>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24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A541B3-CD79-0240-8A71-500DA69470F5}" type="slidenum">
              <a:rPr lang="en-US" smtClean="0"/>
              <a:pPr/>
              <a:t>9</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 y="1243584"/>
            <a:ext cx="12197370" cy="4411037"/>
          </a:xfrm>
          <a:prstGeom prst="rect">
            <a:avLst/>
          </a:prstGeom>
        </p:spPr>
      </p:pic>
      <p:sp>
        <p:nvSpPr>
          <p:cNvPr id="10" name="Title 1"/>
          <p:cNvSpPr>
            <a:spLocks noGrp="1"/>
          </p:cNvSpPr>
          <p:nvPr>
            <p:ph type="title"/>
          </p:nvPr>
        </p:nvSpPr>
        <p:spPr>
          <a:xfrm>
            <a:off x="554440" y="685800"/>
            <a:ext cx="11127606" cy="711958"/>
          </a:xfrm>
        </p:spPr>
        <p:txBody>
          <a:bodyPr/>
          <a:lstStyle/>
          <a:p>
            <a:r>
              <a:rPr lang="en-US" sz="2300" dirty="0" smtClean="0">
                <a:solidFill>
                  <a:srgbClr val="00A6E8"/>
                </a:solidFill>
              </a:rPr>
              <a:t>NEW PRODUCTS</a:t>
            </a:r>
            <a:endParaRPr lang="en-US" sz="2300" dirty="0">
              <a:solidFill>
                <a:srgbClr val="0C2146"/>
              </a:solidFill>
            </a:endParaRPr>
          </a:p>
        </p:txBody>
      </p:sp>
      <p:sp>
        <p:nvSpPr>
          <p:cNvPr id="6" name="Rectangle 5"/>
          <p:cNvSpPr/>
          <p:nvPr/>
        </p:nvSpPr>
        <p:spPr>
          <a:xfrm>
            <a:off x="-1" y="2455523"/>
            <a:ext cx="5291191" cy="1928986"/>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54440" y="2710108"/>
            <a:ext cx="4623735" cy="1200329"/>
          </a:xfrm>
          <a:prstGeom prst="rect">
            <a:avLst/>
          </a:prstGeom>
          <a:noFill/>
        </p:spPr>
        <p:txBody>
          <a:bodyPr wrap="square" rtlCol="0">
            <a:spAutoFit/>
          </a:bodyPr>
          <a:lstStyle/>
          <a:p>
            <a:pPr marL="285750" indent="-285750">
              <a:lnSpc>
                <a:spcPct val="200000"/>
              </a:lnSpc>
              <a:buClr>
                <a:srgbClr val="00A6E8"/>
              </a:buClr>
              <a:buSzPct val="135000"/>
              <a:buFont typeface="Arial" charset="0"/>
              <a:buChar char="•"/>
            </a:pPr>
            <a:r>
              <a:rPr lang="en-US" dirty="0" smtClean="0">
                <a:solidFill>
                  <a:schemeClr val="bg1"/>
                </a:solidFill>
              </a:rPr>
              <a:t>“Discourage” previously unknown products</a:t>
            </a:r>
          </a:p>
          <a:p>
            <a:pPr marL="285750" indent="-285750">
              <a:lnSpc>
                <a:spcPct val="200000"/>
              </a:lnSpc>
              <a:buClr>
                <a:srgbClr val="00A6E8"/>
              </a:buClr>
              <a:buSzPct val="135000"/>
              <a:buFont typeface="Arial" charset="0"/>
              <a:buChar char="•"/>
            </a:pPr>
            <a:r>
              <a:rPr lang="en-US" dirty="0" smtClean="0">
                <a:solidFill>
                  <a:schemeClr val="bg1"/>
                </a:solidFill>
              </a:rPr>
              <a:t>“Discourage” undefined</a:t>
            </a:r>
          </a:p>
        </p:txBody>
      </p:sp>
      <p:sp>
        <p:nvSpPr>
          <p:cNvPr id="9" name="Rectangle 8"/>
          <p:cNvSpPr/>
          <p:nvPr/>
        </p:nvSpPr>
        <p:spPr>
          <a:xfrm>
            <a:off x="9275628" y="183445"/>
            <a:ext cx="2916372" cy="6577474"/>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369777" y="416309"/>
            <a:ext cx="3048000" cy="5683606"/>
          </a:xfrm>
          <a:prstGeom prst="rect">
            <a:avLst/>
          </a:prstGeom>
          <a:noFill/>
        </p:spPr>
        <p:txBody>
          <a:bodyPr wrap="square" rtlCol="0">
            <a:spAutoFit/>
          </a:bodyPr>
          <a:lstStyle/>
          <a:p>
            <a:pPr>
              <a:lnSpc>
                <a:spcPct val="140000"/>
              </a:lnSpc>
            </a:pPr>
            <a:r>
              <a:rPr lang="en-US" sz="1000" dirty="0">
                <a:solidFill>
                  <a:schemeClr val="tx1">
                    <a:lumMod val="65000"/>
                    <a:lumOff val="35000"/>
                  </a:schemeClr>
                </a:solidFill>
              </a:rPr>
              <a:t>ARTICLE 4 AND ANNEX A (PRODUCTS)</a:t>
            </a:r>
          </a:p>
          <a:p>
            <a:pPr>
              <a:lnSpc>
                <a:spcPct val="140000"/>
              </a:lnSpc>
            </a:pPr>
            <a:r>
              <a:rPr lang="en-US" sz="1000" dirty="0">
                <a:solidFill>
                  <a:schemeClr val="tx1">
                    <a:lumMod val="65000"/>
                    <a:lumOff val="35000"/>
                  </a:schemeClr>
                </a:solidFill>
              </a:rPr>
              <a:t> </a:t>
            </a:r>
            <a:r>
              <a:rPr lang="en-US" sz="1000" dirty="0" smtClean="0">
                <a:solidFill>
                  <a:schemeClr val="tx1">
                    <a:lumMod val="65000"/>
                    <a:lumOff val="35000"/>
                  </a:schemeClr>
                </a:solidFill>
              </a:rPr>
              <a:t>   PRODUCT </a:t>
            </a:r>
            <a:r>
              <a:rPr lang="en-US" sz="1000" dirty="0">
                <a:solidFill>
                  <a:schemeClr val="tx1">
                    <a:lumMod val="65000"/>
                    <a:lumOff val="35000"/>
                  </a:schemeClr>
                </a:solidFill>
              </a:rPr>
              <a:t>PHASE-OUTS</a:t>
            </a:r>
          </a:p>
          <a:p>
            <a:pPr>
              <a:lnSpc>
                <a:spcPct val="140000"/>
              </a:lnSpc>
            </a:pPr>
            <a:r>
              <a:rPr lang="en-US" sz="1000" dirty="0" smtClean="0">
                <a:solidFill>
                  <a:schemeClr val="tx1">
                    <a:lumMod val="65000"/>
                    <a:lumOff val="35000"/>
                  </a:schemeClr>
                </a:solidFill>
              </a:rPr>
              <a:t>        Annex </a:t>
            </a:r>
            <a:r>
              <a:rPr lang="en-US" sz="1000" dirty="0">
                <a:solidFill>
                  <a:schemeClr val="tx1">
                    <a:lumMod val="65000"/>
                    <a:lumOff val="35000"/>
                  </a:schemeClr>
                </a:solidFill>
              </a:rPr>
              <a:t>A Coverage, Key Points</a:t>
            </a:r>
          </a:p>
          <a:p>
            <a:pPr>
              <a:lnSpc>
                <a:spcPct val="140000"/>
              </a:lnSpc>
            </a:pPr>
            <a:r>
              <a:rPr lang="en-US" sz="1000" dirty="0" smtClean="0">
                <a:solidFill>
                  <a:schemeClr val="tx1">
                    <a:lumMod val="65000"/>
                    <a:lumOff val="35000"/>
                  </a:schemeClr>
                </a:solidFill>
              </a:rPr>
              <a:t>        Effective </a:t>
            </a:r>
            <a:r>
              <a:rPr lang="en-US" sz="1000" dirty="0">
                <a:solidFill>
                  <a:schemeClr val="tx1">
                    <a:lumMod val="65000"/>
                    <a:lumOff val="35000"/>
                  </a:schemeClr>
                </a:solidFill>
              </a:rPr>
              <a:t>Date of Phase-Out</a:t>
            </a:r>
          </a:p>
          <a:p>
            <a:pPr>
              <a:lnSpc>
                <a:spcPct val="140000"/>
              </a:lnSpc>
            </a:pPr>
            <a:r>
              <a:rPr lang="en-US" sz="1000" dirty="0" smtClean="0">
                <a:solidFill>
                  <a:schemeClr val="tx1">
                    <a:lumMod val="65000"/>
                    <a:lumOff val="35000"/>
                  </a:schemeClr>
                </a:solidFill>
              </a:rPr>
              <a:t>        Exclusions </a:t>
            </a:r>
            <a:r>
              <a:rPr lang="en-US" sz="1000" dirty="0">
                <a:solidFill>
                  <a:schemeClr val="tx1">
                    <a:lumMod val="65000"/>
                    <a:lumOff val="35000"/>
                  </a:schemeClr>
                </a:solidFill>
              </a:rPr>
              <a:t>from Phase-Out </a:t>
            </a:r>
            <a:r>
              <a:rPr lang="en-US" sz="1000" dirty="0" smtClean="0">
                <a:solidFill>
                  <a:schemeClr val="tx1">
                    <a:lumMod val="65000"/>
                    <a:lumOff val="35000"/>
                  </a:schemeClr>
                </a:solidFill>
              </a:rPr>
              <a:t>Mandate</a:t>
            </a:r>
          </a:p>
          <a:p>
            <a:pPr>
              <a:lnSpc>
                <a:spcPct val="140000"/>
              </a:lnSpc>
            </a:pPr>
            <a:r>
              <a:rPr lang="en-US" sz="1000" dirty="0" smtClean="0">
                <a:solidFill>
                  <a:schemeClr val="tx1">
                    <a:lumMod val="65000"/>
                    <a:lumOff val="35000"/>
                  </a:schemeClr>
                </a:solidFill>
              </a:rPr>
              <a:t>        Product Components</a:t>
            </a:r>
          </a:p>
          <a:p>
            <a:pPr>
              <a:lnSpc>
                <a:spcPct val="140000"/>
              </a:lnSpc>
            </a:pPr>
            <a:r>
              <a:rPr lang="en-US" sz="1000" dirty="0" smtClean="0">
                <a:solidFill>
                  <a:schemeClr val="tx1">
                    <a:lumMod val="65000"/>
                    <a:lumOff val="35000"/>
                  </a:schemeClr>
                </a:solidFill>
              </a:rPr>
              <a:t>        Dental Amalgam Phase-down</a:t>
            </a:r>
          </a:p>
          <a:p>
            <a:pPr>
              <a:lnSpc>
                <a:spcPct val="140000"/>
              </a:lnSpc>
            </a:pPr>
            <a:r>
              <a:rPr lang="en-US" sz="1000" b="1" dirty="0" smtClean="0">
                <a:solidFill>
                  <a:srgbClr val="00AFEE"/>
                </a:solidFill>
              </a:rPr>
              <a:t>        NEW </a:t>
            </a:r>
            <a:r>
              <a:rPr lang="en-US" sz="1000" b="1" dirty="0">
                <a:solidFill>
                  <a:srgbClr val="00AFEE"/>
                </a:solidFill>
              </a:rPr>
              <a:t>PRODUCTS</a:t>
            </a:r>
          </a:p>
          <a:p>
            <a:pPr>
              <a:lnSpc>
                <a:spcPct val="140000"/>
              </a:lnSpc>
            </a:pPr>
            <a:r>
              <a:rPr lang="en-US" sz="1000" dirty="0" smtClean="0">
                <a:solidFill>
                  <a:schemeClr val="tx1">
                    <a:lumMod val="65000"/>
                    <a:lumOff val="35000"/>
                  </a:schemeClr>
                </a:solidFill>
              </a:rPr>
              <a:t>        Product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5 AND ANNEX B (PROCESSES)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PROCESS PHASE-OUTS</a:t>
            </a:r>
          </a:p>
          <a:p>
            <a:pPr>
              <a:lnSpc>
                <a:spcPct val="140000"/>
              </a:lnSpc>
            </a:pPr>
            <a:r>
              <a:rPr lang="en-US" sz="1000" dirty="0" smtClean="0">
                <a:solidFill>
                  <a:schemeClr val="tx1">
                    <a:lumMod val="65000"/>
                    <a:lumOff val="35000"/>
                  </a:schemeClr>
                </a:solidFill>
              </a:rPr>
              <a:t>        Mercury </a:t>
            </a:r>
            <a:r>
              <a:rPr lang="en-US" sz="1000" dirty="0">
                <a:solidFill>
                  <a:schemeClr val="tx1">
                    <a:lumMod val="65000"/>
                    <a:lumOff val="35000"/>
                  </a:schemeClr>
                </a:solidFill>
              </a:rPr>
              <a:t>at </a:t>
            </a:r>
            <a:r>
              <a:rPr lang="en-US" sz="1000" dirty="0" err="1">
                <a:solidFill>
                  <a:schemeClr val="tx1">
                    <a:lumMod val="65000"/>
                    <a:lumOff val="35000"/>
                  </a:schemeClr>
                </a:solidFill>
              </a:rPr>
              <a:t>Chlor</a:t>
            </a:r>
            <a:r>
              <a:rPr lang="en-US" sz="1000" dirty="0">
                <a:solidFill>
                  <a:schemeClr val="tx1">
                    <a:lumMod val="65000"/>
                    <a:lumOff val="35000"/>
                  </a:schemeClr>
                </a:solidFill>
              </a:rPr>
              <a:t>-Alkali Plants</a:t>
            </a:r>
          </a:p>
          <a:p>
            <a:pPr>
              <a:lnSpc>
                <a:spcPct val="140000"/>
              </a:lnSpc>
            </a:pPr>
            <a:r>
              <a:rPr lang="en-US" sz="1000" dirty="0" smtClean="0">
                <a:solidFill>
                  <a:schemeClr val="tx1">
                    <a:lumMod val="65000"/>
                    <a:lumOff val="35000"/>
                  </a:schemeClr>
                </a:solidFill>
              </a:rPr>
              <a:t>        Restricted </a:t>
            </a:r>
            <a:r>
              <a:rPr lang="en-US" sz="1000" dirty="0">
                <a:solidFill>
                  <a:schemeClr val="tx1">
                    <a:lumMod val="65000"/>
                    <a:lumOff val="35000"/>
                  </a:schemeClr>
                </a:solidFill>
              </a:rPr>
              <a:t>Mercury Uses In </a:t>
            </a:r>
            <a:r>
              <a:rPr lang="en-US" sz="1000" dirty="0" smtClean="0">
                <a:solidFill>
                  <a:schemeClr val="tx1">
                    <a:lumMod val="65000"/>
                    <a:lumOff val="35000"/>
                  </a:schemeClr>
                </a:solidFill>
              </a:rPr>
              <a:t>Manufacturing</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VCM Requirements</a:t>
            </a:r>
          </a:p>
          <a:p>
            <a:pPr>
              <a:lnSpc>
                <a:spcPct val="140000"/>
              </a:lnSpc>
            </a:pPr>
            <a:r>
              <a:rPr lang="en-US" sz="1000" dirty="0" smtClean="0">
                <a:solidFill>
                  <a:schemeClr val="tx1">
                    <a:lumMod val="65000"/>
                    <a:lumOff val="35000"/>
                  </a:schemeClr>
                </a:solidFill>
              </a:rPr>
              <a:t>        Key </a:t>
            </a:r>
            <a:r>
              <a:rPr lang="en-US" sz="1000" dirty="0">
                <a:solidFill>
                  <a:schemeClr val="tx1">
                    <a:lumMod val="65000"/>
                    <a:lumOff val="35000"/>
                  </a:schemeClr>
                </a:solidFill>
              </a:rPr>
              <a:t>Polyurethane Requirements</a:t>
            </a:r>
          </a:p>
          <a:p>
            <a:pPr>
              <a:lnSpc>
                <a:spcPct val="140000"/>
              </a:lnSpc>
            </a:pPr>
            <a:r>
              <a:rPr lang="en-US" sz="1000" dirty="0" smtClean="0">
                <a:solidFill>
                  <a:schemeClr val="tx1">
                    <a:lumMod val="65000"/>
                    <a:lumOff val="35000"/>
                  </a:schemeClr>
                </a:solidFill>
              </a:rPr>
              <a:t>        Common </a:t>
            </a:r>
            <a:r>
              <a:rPr lang="en-US" sz="1000" dirty="0">
                <a:solidFill>
                  <a:schemeClr val="tx1">
                    <a:lumMod val="65000"/>
                    <a:lumOff val="35000"/>
                  </a:schemeClr>
                </a:solidFill>
              </a:rPr>
              <a:t>Requirements For All Five Processes</a:t>
            </a:r>
          </a:p>
          <a:p>
            <a:pPr>
              <a:lnSpc>
                <a:spcPct val="140000"/>
              </a:lnSpc>
            </a:pPr>
            <a:r>
              <a:rPr lang="en-US" sz="1000" dirty="0" smtClean="0">
                <a:solidFill>
                  <a:schemeClr val="tx1">
                    <a:lumMod val="65000"/>
                    <a:lumOff val="35000"/>
                  </a:schemeClr>
                </a:solidFill>
              </a:rPr>
              <a:t>        New </a:t>
            </a:r>
            <a:r>
              <a:rPr lang="en-US" sz="1000" dirty="0">
                <a:solidFill>
                  <a:schemeClr val="tx1">
                    <a:lumMod val="65000"/>
                    <a:lumOff val="35000"/>
                  </a:schemeClr>
                </a:solidFill>
              </a:rPr>
              <a:t>Processes</a:t>
            </a:r>
          </a:p>
          <a:p>
            <a:pPr>
              <a:lnSpc>
                <a:spcPct val="140000"/>
              </a:lnSpc>
            </a:pPr>
            <a:r>
              <a:rPr lang="en-US" sz="1000" dirty="0" smtClean="0">
                <a:solidFill>
                  <a:schemeClr val="tx1">
                    <a:lumMod val="65000"/>
                    <a:lumOff val="35000"/>
                  </a:schemeClr>
                </a:solidFill>
              </a:rPr>
              <a:t>        Manufacturing </a:t>
            </a:r>
            <a:r>
              <a:rPr lang="en-US" sz="1000" dirty="0">
                <a:solidFill>
                  <a:schemeClr val="tx1">
                    <a:lumMod val="65000"/>
                    <a:lumOff val="35000"/>
                  </a:schemeClr>
                </a:solidFill>
              </a:rPr>
              <a:t>Legal Authorities </a:t>
            </a:r>
            <a:r>
              <a:rPr lang="en-US" sz="1000" dirty="0" smtClean="0">
                <a:solidFill>
                  <a:schemeClr val="tx1">
                    <a:lumMod val="65000"/>
                    <a:lumOff val="35000"/>
                  </a:schemeClr>
                </a:solidFill>
              </a:rPr>
              <a:t>Summary</a:t>
            </a:r>
          </a:p>
          <a:p>
            <a:pPr>
              <a:lnSpc>
                <a:spcPct val="140000"/>
              </a:lnSpc>
            </a:pPr>
            <a:r>
              <a:rPr lang="en-US" sz="1000" dirty="0">
                <a:solidFill>
                  <a:schemeClr val="tx1">
                    <a:lumMod val="65000"/>
                    <a:lumOff val="35000"/>
                  </a:schemeClr>
                </a:solidFill>
              </a:rPr>
              <a:t>ARTICLE 6 (EXTENSION OF TIME)</a:t>
            </a:r>
          </a:p>
          <a:p>
            <a:pPr>
              <a:lnSpc>
                <a:spcPct val="140000"/>
              </a:lnSpc>
            </a:pPr>
            <a:r>
              <a:rPr lang="en-US" sz="1000" dirty="0" smtClean="0">
                <a:solidFill>
                  <a:schemeClr val="tx1">
                    <a:lumMod val="65000"/>
                    <a:lumOff val="35000"/>
                  </a:schemeClr>
                </a:solidFill>
              </a:rPr>
              <a:t>    ARTICLE </a:t>
            </a:r>
            <a:r>
              <a:rPr lang="en-US" sz="1000" dirty="0">
                <a:solidFill>
                  <a:schemeClr val="tx1">
                    <a:lumMod val="65000"/>
                    <a:lumOff val="35000"/>
                  </a:schemeClr>
                </a:solidFill>
              </a:rPr>
              <a:t>6 EXEMPTION PROCESS</a:t>
            </a:r>
          </a:p>
          <a:p>
            <a:pPr>
              <a:lnSpc>
                <a:spcPct val="140000"/>
              </a:lnSpc>
            </a:pPr>
            <a:r>
              <a:rPr lang="en-US" sz="1000" dirty="0" smtClean="0">
                <a:solidFill>
                  <a:schemeClr val="tx1">
                    <a:lumMod val="65000"/>
                    <a:lumOff val="35000"/>
                  </a:schemeClr>
                </a:solidFill>
              </a:rPr>
              <a:t>        Structure </a:t>
            </a:r>
            <a:r>
              <a:rPr lang="en-US" sz="1000" dirty="0">
                <a:solidFill>
                  <a:schemeClr val="tx1">
                    <a:lumMod val="65000"/>
                    <a:lumOff val="35000"/>
                  </a:schemeClr>
                </a:solidFill>
              </a:rPr>
              <a:t>of Article 6</a:t>
            </a:r>
          </a:p>
          <a:p>
            <a:pPr>
              <a:lnSpc>
                <a:spcPct val="140000"/>
              </a:lnSpc>
            </a:pPr>
            <a:r>
              <a:rPr lang="en-US" sz="1000" b="1" dirty="0" smtClean="0">
                <a:solidFill>
                  <a:srgbClr val="00AFEE"/>
                </a:solidFill>
              </a:rPr>
              <a:t>        </a:t>
            </a:r>
            <a:r>
              <a:rPr lang="en-US" sz="1000" b="1" dirty="0">
                <a:solidFill>
                  <a:srgbClr val="00AFEE"/>
                </a:solidFill>
              </a:rPr>
              <a:t> </a:t>
            </a:r>
            <a:r>
              <a:rPr lang="en-US" sz="1000" dirty="0">
                <a:solidFill>
                  <a:schemeClr val="tx1">
                    <a:lumMod val="65000"/>
                    <a:lumOff val="35000"/>
                  </a:schemeClr>
                </a:solidFill>
              </a:rPr>
              <a:t>When to Register for Initial Exemption</a:t>
            </a:r>
            <a:endParaRPr lang="en-US" sz="1000" b="1" dirty="0" smtClean="0">
              <a:solidFill>
                <a:srgbClr val="00AFEE"/>
              </a:solidFill>
            </a:endParaRPr>
          </a:p>
          <a:p>
            <a:pPr>
              <a:lnSpc>
                <a:spcPct val="140000"/>
              </a:lnSpc>
            </a:pPr>
            <a:r>
              <a:rPr lang="en-US" sz="1000" dirty="0" smtClean="0"/>
              <a:t>        </a:t>
            </a:r>
            <a:r>
              <a:rPr lang="en-US" sz="1000" dirty="0" smtClean="0">
                <a:solidFill>
                  <a:schemeClr val="tx1">
                    <a:lumMod val="65000"/>
                    <a:lumOff val="35000"/>
                  </a:schemeClr>
                </a:solidFill>
              </a:rPr>
              <a:t>How </a:t>
            </a:r>
            <a:r>
              <a:rPr lang="en-US" sz="1000" dirty="0">
                <a:solidFill>
                  <a:schemeClr val="tx1">
                    <a:lumMod val="65000"/>
                    <a:lumOff val="35000"/>
                  </a:schemeClr>
                </a:solidFill>
              </a:rPr>
              <a:t>to Register</a:t>
            </a:r>
          </a:p>
          <a:p>
            <a:pPr>
              <a:lnSpc>
                <a:spcPct val="140000"/>
              </a:lnSpc>
            </a:pPr>
            <a:r>
              <a:rPr lang="en-US" sz="1000" dirty="0" smtClean="0">
                <a:solidFill>
                  <a:schemeClr val="tx1">
                    <a:lumMod val="65000"/>
                    <a:lumOff val="35000"/>
                  </a:schemeClr>
                </a:solidFill>
              </a:rPr>
              <a:t>        Duration </a:t>
            </a:r>
            <a:r>
              <a:rPr lang="en-US" sz="1000" dirty="0">
                <a:solidFill>
                  <a:schemeClr val="tx1">
                    <a:lumMod val="65000"/>
                    <a:lumOff val="35000"/>
                  </a:schemeClr>
                </a:solidFill>
              </a:rPr>
              <a:t>of Initial </a:t>
            </a:r>
            <a:r>
              <a:rPr lang="en-US" sz="1000" dirty="0" smtClean="0">
                <a:solidFill>
                  <a:schemeClr val="tx1">
                    <a:lumMod val="65000"/>
                    <a:lumOff val="35000"/>
                  </a:schemeClr>
                </a:solidFill>
              </a:rPr>
              <a:t>Exemption</a:t>
            </a:r>
          </a:p>
          <a:p>
            <a:pPr>
              <a:lnSpc>
                <a:spcPct val="140000"/>
              </a:lnSpc>
            </a:pPr>
            <a:r>
              <a:rPr lang="en-US" sz="1000" dirty="0">
                <a:solidFill>
                  <a:schemeClr val="tx1">
                    <a:lumMod val="65000"/>
                    <a:lumOff val="35000"/>
                  </a:schemeClr>
                </a:solidFill>
              </a:rPr>
              <a:t>PREPARATION FOR CONVENTION (MIA)</a:t>
            </a:r>
          </a:p>
          <a:p>
            <a:pPr>
              <a:lnSpc>
                <a:spcPct val="140000"/>
              </a:lnSpc>
            </a:pPr>
            <a:r>
              <a:rPr lang="en-US" sz="1000" dirty="0" smtClean="0">
                <a:solidFill>
                  <a:schemeClr val="tx1">
                    <a:lumMod val="65000"/>
                    <a:lumOff val="35000"/>
                  </a:schemeClr>
                </a:solidFill>
              </a:rPr>
              <a:t>RESOURCES</a:t>
            </a:r>
          </a:p>
        </p:txBody>
      </p:sp>
      <p:sp>
        <p:nvSpPr>
          <p:cNvPr id="12" name="Right Arrow Callout 11"/>
          <p:cNvSpPr/>
          <p:nvPr/>
        </p:nvSpPr>
        <p:spPr>
          <a:xfrm>
            <a:off x="9162739" y="1956863"/>
            <a:ext cx="252173" cy="282326"/>
          </a:xfrm>
          <a:prstGeom prst="rightArrowCallout">
            <a:avLst/>
          </a:prstGeom>
          <a:solidFill>
            <a:srgbClr val="00AFE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54440" y="1244600"/>
            <a:ext cx="822503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70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7285</Words>
  <Application>Microsoft Office PowerPoint</Application>
  <PresentationFormat>Custom</PresentationFormat>
  <Paragraphs>906</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TRAINING MODULE CONTENTS</vt:lpstr>
      <vt:lpstr>SECTION ONE</vt:lpstr>
      <vt:lpstr>ANNEX A COVERAGE—KEY POINTS</vt:lpstr>
      <vt:lpstr>EFFECTIVE DATE OF PHASE-OUT</vt:lpstr>
      <vt:lpstr>EXCLUSIONS FROM PHASE-OUT MANDATE</vt:lpstr>
      <vt:lpstr>PRODUCT COMPONENTS</vt:lpstr>
      <vt:lpstr> DENTAL AMALGAM PHASE-DOWN</vt:lpstr>
      <vt:lpstr>NEW PRODUCTS</vt:lpstr>
      <vt:lpstr>SECTION ONE SUMMARY: PRODUCT LEGAL AUTHORITIES</vt:lpstr>
      <vt:lpstr>SECTION TWO</vt:lpstr>
      <vt:lpstr>MERCURY AT CHLOR-ALKALI PLANTS</vt:lpstr>
      <vt:lpstr>RESTRICTED MERCURY USES IN MANUFACTURING</vt:lpstr>
      <vt:lpstr>KEY VCM REQUIREMENTS</vt:lpstr>
      <vt:lpstr>KEY POLYURETHANE REQUIREMENTS</vt:lpstr>
      <vt:lpstr>COMMON REQUIREMENTS FOR ALL FIVE PROCESSES</vt:lpstr>
      <vt:lpstr>NEW PROCESSES</vt:lpstr>
      <vt:lpstr>SECTION TWO SUMMARY: MANUFACTURING LEGAL AUTHORITIES</vt:lpstr>
      <vt:lpstr>PowerPoint Presentation</vt:lpstr>
      <vt:lpstr>STRUCTURE OF ARTICLE 6</vt:lpstr>
      <vt:lpstr>WHEN TO REGISTER FOR INITIAL EXEMPTION</vt:lpstr>
      <vt:lpstr>WHEN TO REGISTER FOR INITIAL EXEMPTION</vt:lpstr>
      <vt:lpstr>HOW TO REGISTER</vt:lpstr>
      <vt:lpstr>DURATION OF INITIAL EXEMPTION</vt:lpstr>
      <vt:lpstr>PREPARATION FOR CONVENTION (MIA)</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Lunceford</dc:creator>
  <cp:lastModifiedBy>Windows User</cp:lastModifiedBy>
  <cp:revision>191</cp:revision>
  <cp:lastPrinted>2016-11-29T07:24:14Z</cp:lastPrinted>
  <dcterms:created xsi:type="dcterms:W3CDTF">2016-11-18T19:33:06Z</dcterms:created>
  <dcterms:modified xsi:type="dcterms:W3CDTF">2017-02-02T18:42:01Z</dcterms:modified>
</cp:coreProperties>
</file>